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6" r:id="rId7"/>
    <p:sldId id="284" r:id="rId8"/>
    <p:sldId id="283" r:id="rId9"/>
    <p:sldId id="287" r:id="rId10"/>
    <p:sldId id="285" r:id="rId11"/>
    <p:sldId id="288" r:id="rId12"/>
    <p:sldId id="289" r:id="rId13"/>
    <p:sldId id="290" r:id="rId14"/>
    <p:sldId id="291" r:id="rId15"/>
    <p:sldId id="292" r:id="rId16"/>
    <p:sldId id="293" r:id="rId17"/>
    <p:sldId id="294" r:id="rId18"/>
    <p:sldId id="295" r:id="rId19"/>
    <p:sldId id="296" r:id="rId20"/>
    <p:sldId id="29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AECDFB1-AAF4-40BC-94BB-69D1C1B4D970}">
          <p14:sldIdLst>
            <p14:sldId id="280"/>
            <p14:sldId id="282"/>
          </p14:sldIdLst>
        </p14:section>
        <p14:section name="Untitled Section" id="{95C28865-11EC-4F49-A4D8-98C3F4FB45F0}">
          <p14:sldIdLst>
            <p14:sldId id="286"/>
            <p14:sldId id="284"/>
            <p14:sldId id="283"/>
            <p14:sldId id="287"/>
            <p14:sldId id="285"/>
            <p14:sldId id="288"/>
            <p14:sldId id="289"/>
            <p14:sldId id="290"/>
            <p14:sldId id="291"/>
            <p14:sldId id="292"/>
            <p14:sldId id="293"/>
            <p14:sldId id="294"/>
            <p14:sldId id="295"/>
            <p14:sldId id="296"/>
            <p14:sldId id="2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10/7/2020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10/7/2020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10/7/2020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10/7/2020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10/7/2020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10/7/2020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10/7/2020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10/7/2020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10/7/2020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10/7/2020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10/7/2020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mathurinache/world-happiness-report" TargetMode="External"/><Relationship Id="rId2" Type="http://schemas.openxmlformats.org/officeDocument/2006/relationships/hyperlink" Target="https://github.com/Ayushi0496/ABA_assignmen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005789" cy="1824278"/>
          </a:xfrm>
        </p:spPr>
        <p:txBody>
          <a:bodyPr>
            <a:normAutofit/>
          </a:bodyPr>
          <a:lstStyle/>
          <a:p>
            <a:pPr algn="l"/>
            <a:r>
              <a:rPr lang="en-US" sz="4000" dirty="0"/>
              <a:t>Advanced Business</a:t>
            </a:r>
            <a:br>
              <a:rPr lang="en-US" sz="4000" dirty="0"/>
            </a:br>
            <a:r>
              <a:rPr lang="en-US" sz="4000" dirty="0"/>
              <a:t>Analytics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3577701"/>
            <a:ext cx="3485072" cy="1606776"/>
          </a:xfrm>
        </p:spPr>
        <p:txBody>
          <a:bodyPr>
            <a:normAutofit/>
          </a:bodyPr>
          <a:lstStyle/>
          <a:p>
            <a:pPr algn="l"/>
            <a:r>
              <a:rPr lang="en-US" sz="2800" b="1" dirty="0">
                <a:solidFill>
                  <a:srgbClr val="5792BA"/>
                </a:solidFill>
              </a:rPr>
              <a:t>Group 9</a:t>
            </a:r>
          </a:p>
          <a:p>
            <a:pPr algn="l"/>
            <a:r>
              <a:rPr lang="en-US" sz="2300" dirty="0">
                <a:solidFill>
                  <a:srgbClr val="5792BA"/>
                </a:solidFill>
              </a:rPr>
              <a:t>Neerav Talreja, 30</a:t>
            </a:r>
          </a:p>
          <a:p>
            <a:pPr algn="l"/>
            <a:r>
              <a:rPr lang="en-US" dirty="0">
                <a:solidFill>
                  <a:srgbClr val="5792BA"/>
                </a:solidFill>
              </a:rPr>
              <a:t>Ayushi </a:t>
            </a:r>
            <a:r>
              <a:rPr lang="en-US" dirty="0" err="1">
                <a:solidFill>
                  <a:srgbClr val="5792BA"/>
                </a:solidFill>
              </a:rPr>
              <a:t>Derhgawen</a:t>
            </a:r>
            <a:r>
              <a:rPr lang="en-US" dirty="0">
                <a:solidFill>
                  <a:srgbClr val="5792BA"/>
                </a:solidFill>
              </a:rPr>
              <a:t>, 37</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5A51FA4-0AAE-43A4-923D-00E88454DD79}"/>
              </a:ext>
            </a:extLst>
          </p:cNvPr>
          <p:cNvSpPr>
            <a:spLocks noGrp="1"/>
          </p:cNvSpPr>
          <p:nvPr>
            <p:ph idx="1"/>
          </p:nvPr>
        </p:nvSpPr>
        <p:spPr>
          <a:xfrm>
            <a:off x="347384" y="5947499"/>
            <a:ext cx="2289283" cy="648610"/>
          </a:xfrm>
          <a:effectLst>
            <a:outerShdw blurRad="25400" dir="17880000">
              <a:srgbClr val="000000">
                <a:alpha val="46000"/>
              </a:srgbClr>
            </a:outerShdw>
          </a:effectLst>
        </p:spPr>
        <p:txBody>
          <a:bodyPr vert="horz" lIns="91440" tIns="45720" rIns="91440" bIns="45720" rtlCol="0" anchor="t">
            <a:noAutofit/>
          </a:bodyPr>
          <a:lstStyle/>
          <a:p>
            <a:pPr marL="36900" indent="0">
              <a:buNone/>
            </a:pPr>
            <a:r>
              <a:rPr lang="en-IN" sz="2800" dirty="0" err="1"/>
              <a:t>df.describe</a:t>
            </a:r>
            <a:r>
              <a:rPr lang="en-IN" sz="2800" dirty="0"/>
              <a:t>()</a:t>
            </a:r>
          </a:p>
        </p:txBody>
      </p:sp>
      <p:pic>
        <p:nvPicPr>
          <p:cNvPr id="6" name="Picture 5">
            <a:extLst>
              <a:ext uri="{FF2B5EF4-FFF2-40B4-BE49-F238E27FC236}">
                <a16:creationId xmlns:a16="http://schemas.microsoft.com/office/drawing/2014/main" id="{317E3B83-FF46-43B6-B00B-B29DB094B52D}"/>
              </a:ext>
            </a:extLst>
          </p:cNvPr>
          <p:cNvPicPr>
            <a:picLocks noChangeAspect="1"/>
          </p:cNvPicPr>
          <p:nvPr/>
        </p:nvPicPr>
        <p:blipFill rotWithShape="1">
          <a:blip r:embed="rId2"/>
          <a:srcRect l="10849" t="35340" r="18010" b="16117"/>
          <a:stretch/>
        </p:blipFill>
        <p:spPr>
          <a:xfrm>
            <a:off x="213063" y="1508663"/>
            <a:ext cx="11564649" cy="4438836"/>
          </a:xfrm>
          <a:prstGeom prst="rect">
            <a:avLst/>
          </a:prstGeom>
        </p:spPr>
      </p:pic>
      <p:sp>
        <p:nvSpPr>
          <p:cNvPr id="7" name="Title 1">
            <a:extLst>
              <a:ext uri="{FF2B5EF4-FFF2-40B4-BE49-F238E27FC236}">
                <a16:creationId xmlns:a16="http://schemas.microsoft.com/office/drawing/2014/main" id="{7C8DD92C-44AC-434E-83C8-4CF6D81CFA9F}"/>
              </a:ext>
            </a:extLst>
          </p:cNvPr>
          <p:cNvSpPr>
            <a:spLocks noGrp="1"/>
          </p:cNvSpPr>
          <p:nvPr>
            <p:ph type="title"/>
          </p:nvPr>
        </p:nvSpPr>
        <p:spPr>
          <a:xfrm>
            <a:off x="843076" y="352147"/>
            <a:ext cx="10353762" cy="1257300"/>
          </a:xfrm>
        </p:spPr>
        <p:txBody>
          <a:bodyPr/>
          <a:lstStyle/>
          <a:p>
            <a:r>
              <a:rPr lang="en-IN" dirty="0"/>
              <a:t>DESCRIPTION OF DATASET</a:t>
            </a:r>
          </a:p>
        </p:txBody>
      </p:sp>
    </p:spTree>
    <p:extLst>
      <p:ext uri="{BB962C8B-B14F-4D97-AF65-F5344CB8AC3E}">
        <p14:creationId xmlns:p14="http://schemas.microsoft.com/office/powerpoint/2010/main" val="2467898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27C69-909D-432D-A2B3-B360969C6E2D}"/>
              </a:ext>
            </a:extLst>
          </p:cNvPr>
          <p:cNvSpPr>
            <a:spLocks noGrp="1"/>
          </p:cNvSpPr>
          <p:nvPr>
            <p:ph type="title"/>
          </p:nvPr>
        </p:nvSpPr>
        <p:spPr>
          <a:xfrm>
            <a:off x="993694" y="2800350"/>
            <a:ext cx="10353762" cy="1257300"/>
          </a:xfrm>
        </p:spPr>
        <p:txBody>
          <a:bodyPr/>
          <a:lstStyle/>
          <a:p>
            <a:r>
              <a:rPr lang="en-IN" dirty="0"/>
              <a:t>DATA VISUALIZATION</a:t>
            </a:r>
          </a:p>
        </p:txBody>
      </p:sp>
    </p:spTree>
    <p:extLst>
      <p:ext uri="{BB962C8B-B14F-4D97-AF65-F5344CB8AC3E}">
        <p14:creationId xmlns:p14="http://schemas.microsoft.com/office/powerpoint/2010/main" val="1657715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dkDnDiag">
          <a:fgClr>
            <a:schemeClr val="tx2"/>
          </a:fgClr>
          <a:bgClr>
            <a:schemeClr val="accent4">
              <a:lumMod val="40000"/>
              <a:lumOff val="60000"/>
            </a:schemeClr>
          </a:bgClr>
        </a:patt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0FEC7F-D750-4C9F-9B54-58C0F564E780}"/>
              </a:ext>
            </a:extLst>
          </p:cNvPr>
          <p:cNvSpPr>
            <a:spLocks noGrp="1"/>
          </p:cNvSpPr>
          <p:nvPr>
            <p:ph idx="1"/>
          </p:nvPr>
        </p:nvSpPr>
        <p:spPr>
          <a:xfrm>
            <a:off x="5495277" y="5276855"/>
            <a:ext cx="6320902" cy="1829725"/>
          </a:xfrm>
          <a:effectLst>
            <a:outerShdw blurRad="25400" dir="17880000">
              <a:srgbClr val="000000">
                <a:alpha val="46000"/>
              </a:srgbClr>
            </a:outerShdw>
          </a:effectLst>
        </p:spPr>
        <p:txBody>
          <a:bodyPr vert="horz" lIns="91440" tIns="45720" rIns="91440" bIns="45720" rtlCol="0" anchor="t">
            <a:normAutofit fontScale="92500"/>
          </a:bodyPr>
          <a:lstStyle/>
          <a:p>
            <a:pPr marL="36900" indent="0">
              <a:buNone/>
            </a:pPr>
            <a:r>
              <a:rPr lang="en-IN" dirty="0">
                <a:solidFill>
                  <a:schemeClr val="bg1"/>
                </a:solidFill>
              </a:rPr>
              <a:t>df = </a:t>
            </a:r>
            <a:r>
              <a:rPr lang="en-IN" dirty="0" err="1">
                <a:solidFill>
                  <a:schemeClr val="bg1"/>
                </a:solidFill>
              </a:rPr>
              <a:t>pd.read_csv</a:t>
            </a:r>
            <a:r>
              <a:rPr lang="en-IN" dirty="0">
                <a:solidFill>
                  <a:schemeClr val="bg1"/>
                </a:solidFill>
              </a:rPr>
              <a:t>(r"2020.csv")</a:t>
            </a:r>
            <a:br>
              <a:rPr lang="en-IN" dirty="0">
                <a:solidFill>
                  <a:schemeClr val="bg1"/>
                </a:solidFill>
              </a:rPr>
            </a:br>
            <a:r>
              <a:rPr lang="en-IN" dirty="0" err="1">
                <a:solidFill>
                  <a:schemeClr val="bg1"/>
                </a:solidFill>
              </a:rPr>
              <a:t>rcParams</a:t>
            </a:r>
            <a:r>
              <a:rPr lang="en-IN" dirty="0">
                <a:solidFill>
                  <a:schemeClr val="bg1"/>
                </a:solidFill>
              </a:rPr>
              <a:t>["</a:t>
            </a:r>
            <a:r>
              <a:rPr lang="en-IN" dirty="0" err="1">
                <a:solidFill>
                  <a:schemeClr val="bg1"/>
                </a:solidFill>
              </a:rPr>
              <a:t>figure.figsize</a:t>
            </a:r>
            <a:r>
              <a:rPr lang="en-IN" dirty="0">
                <a:solidFill>
                  <a:schemeClr val="bg1"/>
                </a:solidFill>
              </a:rPr>
              <a:t>"] = 20,10</a:t>
            </a:r>
            <a:br>
              <a:rPr lang="en-IN" dirty="0">
                <a:solidFill>
                  <a:schemeClr val="bg1"/>
                </a:solidFill>
              </a:rPr>
            </a:br>
            <a:r>
              <a:rPr lang="en-IN" dirty="0" err="1">
                <a:solidFill>
                  <a:schemeClr val="bg1"/>
                </a:solidFill>
              </a:rPr>
              <a:t>plt.title</a:t>
            </a:r>
            <a:r>
              <a:rPr lang="en-IN" dirty="0">
                <a:solidFill>
                  <a:schemeClr val="bg1"/>
                </a:solidFill>
              </a:rPr>
              <a:t>("Correlation between different features")</a:t>
            </a:r>
            <a:br>
              <a:rPr lang="en-IN" dirty="0">
                <a:solidFill>
                  <a:schemeClr val="bg1"/>
                </a:solidFill>
              </a:rPr>
            </a:br>
            <a:r>
              <a:rPr lang="en-IN" dirty="0" err="1">
                <a:solidFill>
                  <a:schemeClr val="bg1"/>
                </a:solidFill>
              </a:rPr>
              <a:t>sns.heatmap</a:t>
            </a:r>
            <a:r>
              <a:rPr lang="en-IN" dirty="0">
                <a:solidFill>
                  <a:schemeClr val="bg1"/>
                </a:solidFill>
              </a:rPr>
              <a:t>(</a:t>
            </a:r>
            <a:r>
              <a:rPr lang="en-IN" dirty="0" err="1">
                <a:solidFill>
                  <a:schemeClr val="bg1"/>
                </a:solidFill>
              </a:rPr>
              <a:t>df.corr</a:t>
            </a:r>
            <a:r>
              <a:rPr lang="en-IN" dirty="0">
                <a:solidFill>
                  <a:schemeClr val="bg1"/>
                </a:solidFill>
              </a:rPr>
              <a:t>(),</a:t>
            </a:r>
            <a:r>
              <a:rPr lang="en-IN" dirty="0" err="1">
                <a:solidFill>
                  <a:schemeClr val="bg1"/>
                </a:solidFill>
              </a:rPr>
              <a:t>annot</a:t>
            </a:r>
            <a:r>
              <a:rPr lang="en-IN" dirty="0">
                <a:solidFill>
                  <a:schemeClr val="bg1"/>
                </a:solidFill>
              </a:rPr>
              <a:t>=</a:t>
            </a:r>
            <a:r>
              <a:rPr lang="en-IN" dirty="0" err="1">
                <a:solidFill>
                  <a:schemeClr val="bg1"/>
                </a:solidFill>
              </a:rPr>
              <a:t>True,cmap</a:t>
            </a:r>
            <a:r>
              <a:rPr lang="en-IN" dirty="0">
                <a:solidFill>
                  <a:schemeClr val="bg1"/>
                </a:solidFill>
              </a:rPr>
              <a:t>="</a:t>
            </a:r>
            <a:r>
              <a:rPr lang="en-IN" dirty="0" err="1">
                <a:solidFill>
                  <a:schemeClr val="bg1"/>
                </a:solidFill>
              </a:rPr>
              <a:t>YlGnBu</a:t>
            </a:r>
            <a:r>
              <a:rPr lang="en-IN" dirty="0">
                <a:solidFill>
                  <a:schemeClr val="bg1"/>
                </a:solidFill>
              </a:rPr>
              <a:t>")</a:t>
            </a:r>
          </a:p>
        </p:txBody>
      </p:sp>
      <p:pic>
        <p:nvPicPr>
          <p:cNvPr id="2050" name="Picture 2">
            <a:extLst>
              <a:ext uri="{FF2B5EF4-FFF2-40B4-BE49-F238E27FC236}">
                <a16:creationId xmlns:a16="http://schemas.microsoft.com/office/drawing/2014/main" id="{5B829218-ED9C-4D23-88E3-3FFEDD8B94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1685" y="172930"/>
            <a:ext cx="8053009" cy="516387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9CC616E6-6B05-4A3E-8F68-614C7E3EB169}"/>
              </a:ext>
            </a:extLst>
          </p:cNvPr>
          <p:cNvSpPr>
            <a:spLocks noGrp="1"/>
          </p:cNvSpPr>
          <p:nvPr>
            <p:ph type="title"/>
          </p:nvPr>
        </p:nvSpPr>
        <p:spPr>
          <a:xfrm>
            <a:off x="-376999" y="732224"/>
            <a:ext cx="4847208" cy="6236748"/>
          </a:xfrm>
        </p:spPr>
        <p:txBody>
          <a:bodyPr>
            <a:normAutofit/>
          </a:bodyPr>
          <a:lstStyle/>
          <a:p>
            <a:r>
              <a:rPr lang="en-IN" dirty="0">
                <a:solidFill>
                  <a:schemeClr val="bg1"/>
                </a:solidFill>
              </a:rPr>
              <a:t>CORRELATION BETWEEN TWO PARAMETERS </a:t>
            </a:r>
          </a:p>
        </p:txBody>
      </p:sp>
    </p:spTree>
    <p:extLst>
      <p:ext uri="{BB962C8B-B14F-4D97-AF65-F5344CB8AC3E}">
        <p14:creationId xmlns:p14="http://schemas.microsoft.com/office/powerpoint/2010/main" val="3715956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8D8AA-A738-4ACD-9B05-D4C1BCDDDD5E}"/>
              </a:ext>
            </a:extLst>
          </p:cNvPr>
          <p:cNvSpPr>
            <a:spLocks noGrp="1"/>
          </p:cNvSpPr>
          <p:nvPr>
            <p:ph type="title"/>
          </p:nvPr>
        </p:nvSpPr>
        <p:spPr>
          <a:xfrm>
            <a:off x="284084" y="609600"/>
            <a:ext cx="11771791" cy="1257300"/>
          </a:xfrm>
        </p:spPr>
        <p:txBody>
          <a:bodyPr>
            <a:normAutofit/>
          </a:bodyPr>
          <a:lstStyle/>
          <a:p>
            <a:r>
              <a:rPr lang="en-IN" dirty="0"/>
              <a:t>HAPPINESS SCORE VS MULTIPLE FACTORS</a:t>
            </a:r>
          </a:p>
        </p:txBody>
      </p:sp>
      <p:sp>
        <p:nvSpPr>
          <p:cNvPr id="3" name="Content Placeholder 2">
            <a:extLst>
              <a:ext uri="{FF2B5EF4-FFF2-40B4-BE49-F238E27FC236}">
                <a16:creationId xmlns:a16="http://schemas.microsoft.com/office/drawing/2014/main" id="{78CD54D5-D1A7-4020-BEC1-3F961A0D139B}"/>
              </a:ext>
            </a:extLst>
          </p:cNvPr>
          <p:cNvSpPr>
            <a:spLocks noGrp="1"/>
          </p:cNvSpPr>
          <p:nvPr>
            <p:ph idx="1"/>
          </p:nvPr>
        </p:nvSpPr>
        <p:spPr>
          <a:xfrm>
            <a:off x="354500" y="3266984"/>
            <a:ext cx="3604941" cy="3169328"/>
          </a:xfrm>
          <a:effectLst>
            <a:outerShdw blurRad="25400" dir="17880000">
              <a:srgbClr val="000000">
                <a:alpha val="46000"/>
              </a:srgbClr>
            </a:outerShdw>
          </a:effectLst>
        </p:spPr>
        <p:txBody>
          <a:bodyPr vert="horz" lIns="91440" tIns="45720" rIns="91440" bIns="45720" rtlCol="0" anchor="t">
            <a:noAutofit/>
          </a:bodyPr>
          <a:lstStyle/>
          <a:p>
            <a:pPr marL="36900" indent="0">
              <a:buNone/>
            </a:pPr>
            <a:r>
              <a:rPr lang="en-US" sz="1400" dirty="0"/>
              <a:t>cols=['Explained by: Log GDP per capita', 'Explained by: Social support’,</a:t>
            </a:r>
            <a:br>
              <a:rPr lang="en-US" sz="1400" dirty="0"/>
            </a:br>
            <a:r>
              <a:rPr lang="en-US" sz="1400" dirty="0"/>
              <a:t>'Explained by: Healthy life expectancy’,</a:t>
            </a:r>
            <a:br>
              <a:rPr lang="en-US" sz="1400" dirty="0"/>
            </a:br>
            <a:r>
              <a:rPr lang="en-US" sz="1400" dirty="0"/>
              <a:t>'Explained by: Freedom to make life choices’,</a:t>
            </a:r>
            <a:br>
              <a:rPr lang="en-US" sz="1400" dirty="0"/>
            </a:br>
            <a:r>
              <a:rPr lang="en-US" sz="1400" dirty="0"/>
              <a:t>'Explained by: Generosity', 'Explained by: Perceptions of </a:t>
            </a:r>
            <a:r>
              <a:rPr lang="en-US" sz="1400" dirty="0" err="1"/>
              <a:t>corruption','Dystopia</a:t>
            </a:r>
            <a:r>
              <a:rPr lang="en-US" sz="1400" dirty="0"/>
              <a:t> + residual’]</a:t>
            </a:r>
            <a:br>
              <a:rPr lang="en-US" sz="1400" dirty="0"/>
            </a:br>
            <a:r>
              <a:rPr lang="en-US" sz="1400" dirty="0"/>
              <a:t>for a in cols:</a:t>
            </a:r>
            <a:br>
              <a:rPr lang="en-US" sz="1400" dirty="0"/>
            </a:br>
            <a:r>
              <a:rPr lang="en-US" sz="1400" dirty="0" err="1"/>
              <a:t>plt.figure</a:t>
            </a:r>
            <a:r>
              <a:rPr lang="en-US" sz="1400" dirty="0"/>
              <a:t>(</a:t>
            </a:r>
            <a:r>
              <a:rPr lang="en-US" sz="1400" dirty="0" err="1"/>
              <a:t>figsize</a:t>
            </a:r>
            <a:r>
              <a:rPr lang="en-US" sz="1400" dirty="0"/>
              <a:t>=(10,5))    </a:t>
            </a:r>
            <a:r>
              <a:rPr lang="en-US" sz="1400" dirty="0" err="1"/>
              <a:t>sns.regplot</a:t>
            </a:r>
            <a:r>
              <a:rPr lang="en-US" sz="1400" dirty="0"/>
              <a:t>(x=</a:t>
            </a:r>
            <a:r>
              <a:rPr lang="en-US" sz="1400" dirty="0" err="1"/>
              <a:t>a,y</a:t>
            </a:r>
            <a:r>
              <a:rPr lang="en-US" sz="1400" dirty="0"/>
              <a:t>='Ladder </a:t>
            </a:r>
            <a:r>
              <a:rPr lang="en-US" sz="1400" dirty="0" err="1"/>
              <a:t>score',data</a:t>
            </a:r>
            <a:r>
              <a:rPr lang="en-US" sz="1400" dirty="0"/>
              <a:t>=</a:t>
            </a:r>
            <a:r>
              <a:rPr lang="en-US" sz="1400" dirty="0" err="1"/>
              <a:t>df,color</a:t>
            </a:r>
            <a:r>
              <a:rPr lang="en-US" sz="1400" dirty="0"/>
              <a:t>='b’)</a:t>
            </a:r>
            <a:br>
              <a:rPr lang="en-US" sz="1400" dirty="0"/>
            </a:br>
            <a:r>
              <a:rPr lang="en-US" sz="1400" dirty="0" err="1"/>
              <a:t>plt.show</a:t>
            </a:r>
            <a:r>
              <a:rPr lang="en-US" sz="1400" dirty="0"/>
              <a:t>()</a:t>
            </a:r>
            <a:endParaRPr lang="en-IN" sz="1400" dirty="0"/>
          </a:p>
        </p:txBody>
      </p:sp>
      <p:pic>
        <p:nvPicPr>
          <p:cNvPr id="5" name="Picture 4">
            <a:extLst>
              <a:ext uri="{FF2B5EF4-FFF2-40B4-BE49-F238E27FC236}">
                <a16:creationId xmlns:a16="http://schemas.microsoft.com/office/drawing/2014/main" id="{B17F69CB-14EB-4881-84CD-59694C4120CF}"/>
              </a:ext>
            </a:extLst>
          </p:cNvPr>
          <p:cNvPicPr>
            <a:picLocks noChangeAspect="1"/>
          </p:cNvPicPr>
          <p:nvPr/>
        </p:nvPicPr>
        <p:blipFill rotWithShape="1">
          <a:blip r:embed="rId2"/>
          <a:srcRect l="25194" t="37411" r="33374" b="21942"/>
          <a:stretch/>
        </p:blipFill>
        <p:spPr>
          <a:xfrm>
            <a:off x="4563123" y="2151353"/>
            <a:ext cx="6595770" cy="3639846"/>
          </a:xfrm>
          <a:prstGeom prst="rect">
            <a:avLst/>
          </a:prstGeom>
        </p:spPr>
      </p:pic>
    </p:spTree>
    <p:extLst>
      <p:ext uri="{BB962C8B-B14F-4D97-AF65-F5344CB8AC3E}">
        <p14:creationId xmlns:p14="http://schemas.microsoft.com/office/powerpoint/2010/main" val="2869309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881B-9B07-4F89-B95C-329FA380F507}"/>
              </a:ext>
            </a:extLst>
          </p:cNvPr>
          <p:cNvSpPr>
            <a:spLocks noGrp="1"/>
          </p:cNvSpPr>
          <p:nvPr>
            <p:ph type="title"/>
          </p:nvPr>
        </p:nvSpPr>
        <p:spPr/>
        <p:txBody>
          <a:bodyPr/>
          <a:lstStyle/>
          <a:p>
            <a:endParaRPr lang="en-IN" dirty="0"/>
          </a:p>
        </p:txBody>
      </p:sp>
      <p:pic>
        <p:nvPicPr>
          <p:cNvPr id="7" name="Content Placeholder 6">
            <a:extLst>
              <a:ext uri="{FF2B5EF4-FFF2-40B4-BE49-F238E27FC236}">
                <a16:creationId xmlns:a16="http://schemas.microsoft.com/office/drawing/2014/main" id="{3FCECE8F-ED1E-4BAA-AE09-83F8E45DAA1A}"/>
              </a:ext>
            </a:extLst>
          </p:cNvPr>
          <p:cNvPicPr>
            <a:picLocks noGrp="1" noChangeAspect="1"/>
          </p:cNvPicPr>
          <p:nvPr>
            <p:ph idx="1"/>
          </p:nvPr>
        </p:nvPicPr>
        <p:blipFill rotWithShape="1">
          <a:blip r:embed="rId2"/>
          <a:srcRect l="21733" t="35672" r="27590" b="16082"/>
          <a:stretch/>
        </p:blipFill>
        <p:spPr>
          <a:xfrm>
            <a:off x="6156964" y="2667869"/>
            <a:ext cx="5802359" cy="3107274"/>
          </a:xfrm>
        </p:spPr>
      </p:pic>
      <p:pic>
        <p:nvPicPr>
          <p:cNvPr id="5" name="Picture 4">
            <a:extLst>
              <a:ext uri="{FF2B5EF4-FFF2-40B4-BE49-F238E27FC236}">
                <a16:creationId xmlns:a16="http://schemas.microsoft.com/office/drawing/2014/main" id="{50595A01-7AC2-4A5E-B8ED-C7A5BBDBD697}"/>
              </a:ext>
            </a:extLst>
          </p:cNvPr>
          <p:cNvPicPr>
            <a:picLocks noChangeAspect="1"/>
          </p:cNvPicPr>
          <p:nvPr/>
        </p:nvPicPr>
        <p:blipFill rotWithShape="1">
          <a:blip r:embed="rId3"/>
          <a:srcRect l="25151" t="32534" r="31573" b="25600"/>
          <a:stretch/>
        </p:blipFill>
        <p:spPr>
          <a:xfrm>
            <a:off x="232677" y="2734763"/>
            <a:ext cx="5586940" cy="3040380"/>
          </a:xfrm>
          <a:prstGeom prst="rect">
            <a:avLst/>
          </a:prstGeom>
        </p:spPr>
      </p:pic>
    </p:spTree>
    <p:extLst>
      <p:ext uri="{BB962C8B-B14F-4D97-AF65-F5344CB8AC3E}">
        <p14:creationId xmlns:p14="http://schemas.microsoft.com/office/powerpoint/2010/main" val="3317235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348749B6-7107-4A02-95EF-6CCE87BA1BC4}"/>
              </a:ext>
            </a:extLst>
          </p:cNvPr>
          <p:cNvPicPr>
            <a:picLocks noGrp="1" noChangeAspect="1"/>
          </p:cNvPicPr>
          <p:nvPr>
            <p:ph idx="1"/>
          </p:nvPr>
        </p:nvPicPr>
        <p:blipFill rotWithShape="1">
          <a:blip r:embed="rId2"/>
          <a:srcRect l="14592" t="32109" r="43198" b="28280"/>
          <a:stretch/>
        </p:blipFill>
        <p:spPr>
          <a:xfrm>
            <a:off x="6908620" y="2978457"/>
            <a:ext cx="4927108" cy="2600854"/>
          </a:xfrm>
        </p:spPr>
      </p:pic>
      <p:pic>
        <p:nvPicPr>
          <p:cNvPr id="5" name="Picture 4">
            <a:extLst>
              <a:ext uri="{FF2B5EF4-FFF2-40B4-BE49-F238E27FC236}">
                <a16:creationId xmlns:a16="http://schemas.microsoft.com/office/drawing/2014/main" id="{640E4E57-0E31-4A74-9EBD-72115A8CD7D8}"/>
              </a:ext>
            </a:extLst>
          </p:cNvPr>
          <p:cNvPicPr>
            <a:picLocks noChangeAspect="1"/>
          </p:cNvPicPr>
          <p:nvPr/>
        </p:nvPicPr>
        <p:blipFill rotWithShape="1">
          <a:blip r:embed="rId3"/>
          <a:srcRect l="15600" t="15556" r="41275" b="8889"/>
          <a:stretch/>
        </p:blipFill>
        <p:spPr>
          <a:xfrm>
            <a:off x="356272" y="456460"/>
            <a:ext cx="5257800" cy="5181600"/>
          </a:xfrm>
          <a:prstGeom prst="rect">
            <a:avLst/>
          </a:prstGeom>
        </p:spPr>
      </p:pic>
      <p:pic>
        <p:nvPicPr>
          <p:cNvPr id="7" name="Picture 6">
            <a:extLst>
              <a:ext uri="{FF2B5EF4-FFF2-40B4-BE49-F238E27FC236}">
                <a16:creationId xmlns:a16="http://schemas.microsoft.com/office/drawing/2014/main" id="{4B569549-A2BB-488D-AE1A-008FED020DC4}"/>
              </a:ext>
            </a:extLst>
          </p:cNvPr>
          <p:cNvPicPr>
            <a:picLocks noChangeAspect="1"/>
          </p:cNvPicPr>
          <p:nvPr/>
        </p:nvPicPr>
        <p:blipFill rotWithShape="1">
          <a:blip r:embed="rId4"/>
          <a:srcRect l="15895" t="48285" r="43692" b="14941"/>
          <a:stretch/>
        </p:blipFill>
        <p:spPr>
          <a:xfrm>
            <a:off x="6908620" y="456460"/>
            <a:ext cx="4927108" cy="2521997"/>
          </a:xfrm>
          <a:prstGeom prst="rect">
            <a:avLst/>
          </a:prstGeom>
        </p:spPr>
      </p:pic>
    </p:spTree>
    <p:extLst>
      <p:ext uri="{BB962C8B-B14F-4D97-AF65-F5344CB8AC3E}">
        <p14:creationId xmlns:p14="http://schemas.microsoft.com/office/powerpoint/2010/main" val="207931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FA20B-C03C-4C0E-AEA5-969509317553}"/>
              </a:ext>
            </a:extLst>
          </p:cNvPr>
          <p:cNvSpPr>
            <a:spLocks noGrp="1"/>
          </p:cNvSpPr>
          <p:nvPr>
            <p:ph type="title"/>
          </p:nvPr>
        </p:nvSpPr>
        <p:spPr>
          <a:xfrm>
            <a:off x="913707" y="210289"/>
            <a:ext cx="10353762" cy="1257300"/>
          </a:xfrm>
        </p:spPr>
        <p:txBody>
          <a:bodyPr/>
          <a:lstStyle/>
          <a:p>
            <a:r>
              <a:rPr lang="en-IN" dirty="0"/>
              <a:t>INTERPRETATIONS</a:t>
            </a:r>
          </a:p>
        </p:txBody>
      </p:sp>
      <p:graphicFrame>
        <p:nvGraphicFramePr>
          <p:cNvPr id="4" name="Table 4">
            <a:extLst>
              <a:ext uri="{FF2B5EF4-FFF2-40B4-BE49-F238E27FC236}">
                <a16:creationId xmlns:a16="http://schemas.microsoft.com/office/drawing/2014/main" id="{2BA3AAAA-2252-4D17-A5DF-624D5E20C219}"/>
              </a:ext>
            </a:extLst>
          </p:cNvPr>
          <p:cNvGraphicFramePr>
            <a:graphicFrameLocks noGrp="1"/>
          </p:cNvGraphicFramePr>
          <p:nvPr>
            <p:ph idx="1"/>
            <p:extLst>
              <p:ext uri="{D42A27DB-BD31-4B8C-83A1-F6EECF244321}">
                <p14:modId xmlns:p14="http://schemas.microsoft.com/office/powerpoint/2010/main" val="3677976161"/>
              </p:ext>
            </p:extLst>
          </p:nvPr>
        </p:nvGraphicFramePr>
        <p:xfrm>
          <a:off x="470517" y="1257946"/>
          <a:ext cx="11381172" cy="5053098"/>
        </p:xfrm>
        <a:graphic>
          <a:graphicData uri="http://schemas.openxmlformats.org/drawingml/2006/table">
            <a:tbl>
              <a:tblPr firstRow="1" bandRow="1">
                <a:tableStyleId>{5202B0CA-FC54-4496-8BCA-5EF66A818D29}</a:tableStyleId>
              </a:tblPr>
              <a:tblGrid>
                <a:gridCol w="5690586">
                  <a:extLst>
                    <a:ext uri="{9D8B030D-6E8A-4147-A177-3AD203B41FA5}">
                      <a16:colId xmlns:a16="http://schemas.microsoft.com/office/drawing/2014/main" val="2744568003"/>
                    </a:ext>
                  </a:extLst>
                </a:gridCol>
                <a:gridCol w="5690586">
                  <a:extLst>
                    <a:ext uri="{9D8B030D-6E8A-4147-A177-3AD203B41FA5}">
                      <a16:colId xmlns:a16="http://schemas.microsoft.com/office/drawing/2014/main" val="7540336"/>
                    </a:ext>
                  </a:extLst>
                </a:gridCol>
              </a:tblGrid>
              <a:tr h="769966">
                <a:tc>
                  <a:txBody>
                    <a:bodyPr/>
                    <a:lstStyle/>
                    <a:p>
                      <a:r>
                        <a:rPr lang="en-IN" dirty="0"/>
                        <a:t>CONCLUSION</a:t>
                      </a:r>
                    </a:p>
                  </a:txBody>
                  <a:tcPr>
                    <a:lnR w="12700" cap="flat" cmpd="sng" algn="ctr">
                      <a:solidFill>
                        <a:schemeClr val="tx1"/>
                      </a:solidFill>
                      <a:prstDash val="lgDashDot"/>
                      <a:round/>
                      <a:headEnd type="none" w="med" len="med"/>
                      <a:tailEnd type="none" w="med" len="med"/>
                    </a:lnR>
                  </a:tcPr>
                </a:tc>
                <a:tc>
                  <a:txBody>
                    <a:bodyPr/>
                    <a:lstStyle/>
                    <a:p>
                      <a:r>
                        <a:rPr lang="en-IN" dirty="0"/>
                        <a:t>INSIGHTS FROM ANALYSIS</a:t>
                      </a:r>
                    </a:p>
                  </a:txBody>
                  <a:tcPr>
                    <a:lnL w="12700" cap="flat" cmpd="sng" algn="ctr">
                      <a:solidFill>
                        <a:schemeClr val="tx1"/>
                      </a:solidFill>
                      <a:prstDash val="lgDashDot"/>
                      <a:round/>
                      <a:headEnd type="none" w="med" len="med"/>
                      <a:tailEnd type="none" w="med" len="med"/>
                    </a:lnL>
                  </a:tcPr>
                </a:tc>
                <a:extLst>
                  <a:ext uri="{0D108BD9-81ED-4DB2-BD59-A6C34878D82A}">
                    <a16:rowId xmlns:a16="http://schemas.microsoft.com/office/drawing/2014/main" val="208748847"/>
                  </a:ext>
                </a:extLst>
              </a:tr>
              <a:tr h="769966">
                <a:tc>
                  <a:txBody>
                    <a:bodyPr/>
                    <a:lstStyle/>
                    <a:p>
                      <a:r>
                        <a:rPr lang="en-IN" dirty="0"/>
                        <a:t>There is a positive linear correlation between GDP vs Happiness score. However, there quite a few discrepancies that can be observed</a:t>
                      </a:r>
                    </a:p>
                  </a:txBody>
                  <a:tcPr>
                    <a:lnR w="12700" cap="flat" cmpd="sng" algn="ctr">
                      <a:solidFill>
                        <a:schemeClr val="bg1"/>
                      </a:solidFill>
                      <a:prstDash val="lgDashDot"/>
                      <a:round/>
                      <a:headEnd type="none" w="med" len="med"/>
                      <a:tailEnd type="none" w="med" len="med"/>
                    </a:lnR>
                  </a:tcPr>
                </a:tc>
                <a:tc>
                  <a:txBody>
                    <a:bodyPr/>
                    <a:lstStyle/>
                    <a:p>
                      <a:r>
                        <a:rPr lang="en-IN" dirty="0"/>
                        <a:t>Higher GDP does not signify highest happiness nation. Whereas, the lowest GDP score doesn’t signify the lowest happiness index</a:t>
                      </a:r>
                    </a:p>
                  </a:txBody>
                  <a:tcPr>
                    <a:lnL w="12700" cap="flat" cmpd="sng" algn="ctr">
                      <a:solidFill>
                        <a:schemeClr val="bg1"/>
                      </a:solidFill>
                      <a:prstDash val="lgDashDot"/>
                      <a:round/>
                      <a:headEnd type="none" w="med" len="med"/>
                      <a:tailEnd type="none" w="med" len="med"/>
                    </a:lnL>
                  </a:tcPr>
                </a:tc>
                <a:extLst>
                  <a:ext uri="{0D108BD9-81ED-4DB2-BD59-A6C34878D82A}">
                    <a16:rowId xmlns:a16="http://schemas.microsoft.com/office/drawing/2014/main" val="582122265"/>
                  </a:ext>
                </a:extLst>
              </a:tr>
              <a:tr h="769966">
                <a:tc>
                  <a:txBody>
                    <a:bodyPr/>
                    <a:lstStyle/>
                    <a:p>
                      <a:r>
                        <a:rPr lang="en-IN" dirty="0"/>
                        <a:t>Similarly, social support shows a high degree of positive correlation and the error is reduced</a:t>
                      </a:r>
                    </a:p>
                  </a:txBody>
                  <a:tcPr>
                    <a:lnR w="12700" cap="flat" cmpd="sng" algn="ctr">
                      <a:solidFill>
                        <a:schemeClr val="bg1"/>
                      </a:solidFill>
                      <a:prstDash val="lgDashDot"/>
                      <a:round/>
                      <a:headEnd type="none" w="med" len="med"/>
                      <a:tailEnd type="none" w="med" len="med"/>
                    </a:lnR>
                  </a:tcPr>
                </a:tc>
                <a:tc>
                  <a:txBody>
                    <a:bodyPr/>
                    <a:lstStyle/>
                    <a:p>
                      <a:r>
                        <a:rPr lang="en-IN" dirty="0"/>
                        <a:t>Higher social support means a better happiness index for the nation</a:t>
                      </a:r>
                    </a:p>
                  </a:txBody>
                  <a:tcPr>
                    <a:lnL w="12700" cap="flat" cmpd="sng" algn="ctr">
                      <a:solidFill>
                        <a:schemeClr val="bg1"/>
                      </a:solidFill>
                      <a:prstDash val="lgDashDot"/>
                      <a:round/>
                      <a:headEnd type="none" w="med" len="med"/>
                      <a:tailEnd type="none" w="med" len="med"/>
                    </a:lnL>
                  </a:tcPr>
                </a:tc>
                <a:extLst>
                  <a:ext uri="{0D108BD9-81ED-4DB2-BD59-A6C34878D82A}">
                    <a16:rowId xmlns:a16="http://schemas.microsoft.com/office/drawing/2014/main" val="1474978131"/>
                  </a:ext>
                </a:extLst>
              </a:tr>
              <a:tr h="769966">
                <a:tc>
                  <a:txBody>
                    <a:bodyPr/>
                    <a:lstStyle/>
                    <a:p>
                      <a:r>
                        <a:rPr lang="en-IN" dirty="0"/>
                        <a:t>A positive correlation is again observed for healthy life expectations and freedom to make choices. But the data points are scattered</a:t>
                      </a:r>
                    </a:p>
                  </a:txBody>
                  <a:tcPr>
                    <a:lnR w="12700" cap="flat" cmpd="sng" algn="ctr">
                      <a:solidFill>
                        <a:schemeClr val="bg1"/>
                      </a:solidFill>
                      <a:prstDash val="lgDashDot"/>
                      <a:round/>
                      <a:headEnd type="none" w="med" len="med"/>
                      <a:tailEnd type="none" w="med" len="med"/>
                    </a:lnR>
                  </a:tcPr>
                </a:tc>
                <a:tc>
                  <a:txBody>
                    <a:bodyPr/>
                    <a:lstStyle/>
                    <a:p>
                      <a:r>
                        <a:rPr lang="en-IN" dirty="0"/>
                        <a:t>Healthy life expectations and freedom to make choices affect the happiness index but it may or may not be true in all cases</a:t>
                      </a:r>
                    </a:p>
                  </a:txBody>
                  <a:tcPr>
                    <a:lnL w="12700" cap="flat" cmpd="sng" algn="ctr">
                      <a:solidFill>
                        <a:schemeClr val="bg1"/>
                      </a:solidFill>
                      <a:prstDash val="lgDashDot"/>
                      <a:round/>
                      <a:headEnd type="none" w="med" len="med"/>
                      <a:tailEnd type="none" w="med" len="med"/>
                    </a:lnL>
                  </a:tcPr>
                </a:tc>
                <a:extLst>
                  <a:ext uri="{0D108BD9-81ED-4DB2-BD59-A6C34878D82A}">
                    <a16:rowId xmlns:a16="http://schemas.microsoft.com/office/drawing/2014/main" val="1239056726"/>
                  </a:ext>
                </a:extLst>
              </a:tr>
              <a:tr h="769966">
                <a:tc>
                  <a:txBody>
                    <a:bodyPr/>
                    <a:lstStyle/>
                    <a:p>
                      <a:r>
                        <a:rPr lang="en-IN" dirty="0"/>
                        <a:t>There is low correlation between generosity and happiness score</a:t>
                      </a:r>
                    </a:p>
                  </a:txBody>
                  <a:tcPr>
                    <a:lnR w="12700" cap="flat" cmpd="sng" algn="ctr">
                      <a:solidFill>
                        <a:schemeClr val="bg1"/>
                      </a:solidFill>
                      <a:prstDash val="lgDashDot"/>
                      <a:round/>
                      <a:headEnd type="none" w="med" len="med"/>
                      <a:tailEnd type="none" w="med" len="med"/>
                    </a:lnR>
                  </a:tcPr>
                </a:tc>
                <a:tc>
                  <a:txBody>
                    <a:bodyPr/>
                    <a:lstStyle/>
                    <a:p>
                      <a:r>
                        <a:rPr lang="en-IN" dirty="0"/>
                        <a:t>Generosity may or may not mean a better happiness index</a:t>
                      </a:r>
                    </a:p>
                  </a:txBody>
                  <a:tcPr>
                    <a:lnL w="12700" cap="flat" cmpd="sng" algn="ctr">
                      <a:solidFill>
                        <a:schemeClr val="bg1"/>
                      </a:solidFill>
                      <a:prstDash val="lgDashDot"/>
                      <a:round/>
                      <a:headEnd type="none" w="med" len="med"/>
                      <a:tailEnd type="none" w="med" len="med"/>
                    </a:lnL>
                  </a:tcPr>
                </a:tc>
                <a:extLst>
                  <a:ext uri="{0D108BD9-81ED-4DB2-BD59-A6C34878D82A}">
                    <a16:rowId xmlns:a16="http://schemas.microsoft.com/office/drawing/2014/main" val="46593734"/>
                  </a:ext>
                </a:extLst>
              </a:tr>
              <a:tr h="769966">
                <a:tc>
                  <a:txBody>
                    <a:bodyPr/>
                    <a:lstStyle/>
                    <a:p>
                      <a:r>
                        <a:rPr lang="en-IN" dirty="0"/>
                        <a:t>The trends for perceptions of corruption and dystopia have a positive correlation</a:t>
                      </a:r>
                    </a:p>
                  </a:txBody>
                  <a:tcPr>
                    <a:lnR w="12700" cap="flat" cmpd="sng" algn="ctr">
                      <a:solidFill>
                        <a:schemeClr val="bg1"/>
                      </a:solidFill>
                      <a:prstDash val="lgDashDot"/>
                      <a:round/>
                      <a:headEnd type="none" w="med" len="med"/>
                      <a:tailEnd type="none" w="med" len="med"/>
                    </a:lnR>
                  </a:tcPr>
                </a:tc>
                <a:tc>
                  <a:txBody>
                    <a:bodyPr/>
                    <a:lstStyle/>
                    <a:p>
                      <a:r>
                        <a:rPr lang="en-IN" dirty="0"/>
                        <a:t>Perceptions of corruption and dystopia affect the happiness index but the trends are scattered especially for dystopia</a:t>
                      </a:r>
                    </a:p>
                  </a:txBody>
                  <a:tcPr>
                    <a:lnL w="12700" cap="flat" cmpd="sng" algn="ctr">
                      <a:solidFill>
                        <a:schemeClr val="bg1"/>
                      </a:solidFill>
                      <a:prstDash val="lgDashDot"/>
                      <a:round/>
                      <a:headEnd type="none" w="med" len="med"/>
                      <a:tailEnd type="none" w="med" len="med"/>
                    </a:lnL>
                  </a:tcPr>
                </a:tc>
                <a:extLst>
                  <a:ext uri="{0D108BD9-81ED-4DB2-BD59-A6C34878D82A}">
                    <a16:rowId xmlns:a16="http://schemas.microsoft.com/office/drawing/2014/main" val="3461501623"/>
                  </a:ext>
                </a:extLst>
              </a:tr>
            </a:tbl>
          </a:graphicData>
        </a:graphic>
      </p:graphicFrame>
    </p:spTree>
    <p:extLst>
      <p:ext uri="{BB962C8B-B14F-4D97-AF65-F5344CB8AC3E}">
        <p14:creationId xmlns:p14="http://schemas.microsoft.com/office/powerpoint/2010/main" val="6179596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4CCFC-595C-4620-A374-A5A3F4EAC5D4}"/>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28B93D88-32C6-49E9-8552-796D5E4C5E95}"/>
              </a:ext>
            </a:extLst>
          </p:cNvPr>
          <p:cNvSpPr>
            <a:spLocks noGrp="1"/>
          </p:cNvSpPr>
          <p:nvPr>
            <p:ph idx="1"/>
          </p:nvPr>
        </p:nvSpPr>
        <p:spPr/>
        <p:txBody>
          <a:bodyPr/>
          <a:lstStyle/>
          <a:p>
            <a:pPr marL="36900" indent="0">
              <a:buNone/>
            </a:pPr>
            <a:r>
              <a:rPr lang="en-US" dirty="0">
                <a:effectLst/>
                <a:latin typeface="Inter"/>
              </a:rPr>
              <a:t>The following</a:t>
            </a:r>
            <a:r>
              <a:rPr lang="en-US" b="0" i="0" dirty="0">
                <a:effectLst/>
                <a:latin typeface="Inter"/>
              </a:rPr>
              <a:t> could be used by leaders or politicians everywhere to see which aspects of life would make their citizens the happiest. They can use that data to build their platforms. For example, someone could input some data into the model to get a happiness level then that same person could tweak the life expectancy which should change the happiness level. By doing so, that person can determine how important focusing on each aspect of life is to the people of that country. There's many other applications that could be used here.</a:t>
            </a:r>
            <a:endParaRPr lang="en-IN" dirty="0"/>
          </a:p>
        </p:txBody>
      </p:sp>
    </p:spTree>
    <p:extLst>
      <p:ext uri="{BB962C8B-B14F-4D97-AF65-F5344CB8AC3E}">
        <p14:creationId xmlns:p14="http://schemas.microsoft.com/office/powerpoint/2010/main" val="3027134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A8C80B-65E3-43DF-BDBB-7EF6C29FC18A}"/>
              </a:ext>
            </a:extLst>
          </p:cNvPr>
          <p:cNvSpPr>
            <a:spLocks noGrp="1"/>
          </p:cNvSpPr>
          <p:nvPr>
            <p:ph idx="1"/>
          </p:nvPr>
        </p:nvSpPr>
        <p:spPr>
          <a:xfrm>
            <a:off x="904918" y="2403166"/>
            <a:ext cx="4421685" cy="2051667"/>
          </a:xfrm>
        </p:spPr>
        <p:txBody>
          <a:bodyPr/>
          <a:lstStyle/>
          <a:p>
            <a:pPr marL="36900" indent="0">
              <a:buNone/>
            </a:pPr>
            <a:r>
              <a:rPr lang="en-IN" b="1" dirty="0"/>
              <a:t>AIM OF THE PROJECT :</a:t>
            </a:r>
          </a:p>
          <a:p>
            <a:pPr marL="36900" indent="0">
              <a:buNone/>
            </a:pPr>
            <a:endParaRPr lang="en-IN" b="1" dirty="0"/>
          </a:p>
          <a:p>
            <a:pPr marL="36900" indent="0">
              <a:buNone/>
            </a:pPr>
            <a:r>
              <a:rPr lang="en-US" sz="1800" i="0" dirty="0">
                <a:effectLst/>
                <a:latin typeface="Arial" panose="020B0604020202020204" pitchFamily="34" charset="0"/>
              </a:rPr>
              <a:t>Predicting </a:t>
            </a:r>
            <a:r>
              <a:rPr lang="en-US" sz="1800" dirty="0">
                <a:effectLst/>
                <a:latin typeface="Arial" panose="020B0604020202020204" pitchFamily="34" charset="0"/>
              </a:rPr>
              <a:t>trends of factors </a:t>
            </a:r>
            <a:r>
              <a:rPr lang="en-US" sz="1800" i="0" dirty="0">
                <a:effectLst/>
                <a:latin typeface="Arial" panose="020B0604020202020204" pitchFamily="34" charset="0"/>
              </a:rPr>
              <a:t>which affect happiness index globally</a:t>
            </a:r>
            <a:endParaRPr lang="en-IN" b="1" dirty="0"/>
          </a:p>
        </p:txBody>
      </p:sp>
      <p:sp>
        <p:nvSpPr>
          <p:cNvPr id="4" name="Content Placeholder 2">
            <a:extLst>
              <a:ext uri="{FF2B5EF4-FFF2-40B4-BE49-F238E27FC236}">
                <a16:creationId xmlns:a16="http://schemas.microsoft.com/office/drawing/2014/main" id="{62BF0BE2-0599-40AD-8184-102032E3358A}"/>
              </a:ext>
            </a:extLst>
          </p:cNvPr>
          <p:cNvSpPr txBox="1">
            <a:spLocks/>
          </p:cNvSpPr>
          <p:nvPr/>
        </p:nvSpPr>
        <p:spPr>
          <a:xfrm>
            <a:off x="6747904" y="2403166"/>
            <a:ext cx="4961743" cy="2051667"/>
          </a:xfrm>
          <a:prstGeom prst="rect">
            <a:avLst/>
          </a:prstGeom>
          <a:effectLst>
            <a:outerShdw blurRad="25400" dir="17880000">
              <a:srgbClr val="000000">
                <a:alpha val="46000"/>
              </a:srgbClr>
            </a:outerShdw>
          </a:effectLst>
        </p:spPr>
        <p:txBody>
          <a:bodyPr vert="horz" lIns="91440" tIns="45720" rIns="91440" bIns="45720" rtlCol="0" anchor="t">
            <a:normAutofit fontScale="77500" lnSpcReduction="20000"/>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IN" b="1" dirty="0"/>
              <a:t>GITHUB LINK :</a:t>
            </a:r>
          </a:p>
          <a:p>
            <a:pPr marL="36900" indent="0">
              <a:buFont typeface="Wingdings 2" charset="2"/>
              <a:buNone/>
            </a:pPr>
            <a:r>
              <a:rPr lang="en-IN" b="1" dirty="0">
                <a:hlinkClick r:id="rId2"/>
              </a:rPr>
              <a:t>https://github.com/Ayushi0496/ABA_assignment</a:t>
            </a:r>
            <a:endParaRPr lang="en-IN" b="1" dirty="0"/>
          </a:p>
          <a:p>
            <a:pPr marL="36900" indent="0">
              <a:buFont typeface="Wingdings 2" charset="2"/>
              <a:buNone/>
            </a:pPr>
            <a:r>
              <a:rPr lang="en-IN" b="1" dirty="0"/>
              <a:t>DATASET LINK :</a:t>
            </a:r>
          </a:p>
          <a:p>
            <a:pPr marL="36900" indent="0">
              <a:buFont typeface="Wingdings 2" charset="2"/>
              <a:buNone/>
            </a:pPr>
            <a:r>
              <a:rPr lang="en-IN" b="1" dirty="0">
                <a:hlinkClick r:id="rId3"/>
              </a:rPr>
              <a:t>https://www.kaggle.com/mathurinache/world-happiness-report</a:t>
            </a:r>
            <a:endParaRPr lang="en-IN" b="1" dirty="0"/>
          </a:p>
          <a:p>
            <a:pPr marL="36900" indent="0">
              <a:buFont typeface="Wingdings 2" charset="2"/>
              <a:buNone/>
            </a:pPr>
            <a:endParaRPr lang="en-IN" b="1" dirty="0"/>
          </a:p>
          <a:p>
            <a:pPr marL="36900" indent="0">
              <a:buFont typeface="Wingdings 2" charset="2"/>
              <a:buNone/>
            </a:pPr>
            <a:endParaRPr lang="en-IN" b="1" dirty="0"/>
          </a:p>
        </p:txBody>
      </p:sp>
    </p:spTree>
    <p:extLst>
      <p:ext uri="{BB962C8B-B14F-4D97-AF65-F5344CB8AC3E}">
        <p14:creationId xmlns:p14="http://schemas.microsoft.com/office/powerpoint/2010/main" val="2516100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1B592-7BD5-46B2-94AE-CBCAA5107774}"/>
              </a:ext>
            </a:extLst>
          </p:cNvPr>
          <p:cNvSpPr>
            <a:spLocks noGrp="1"/>
          </p:cNvSpPr>
          <p:nvPr>
            <p:ph type="title"/>
          </p:nvPr>
        </p:nvSpPr>
        <p:spPr/>
        <p:txBody>
          <a:bodyPr/>
          <a:lstStyle/>
          <a:p>
            <a:r>
              <a:rPr lang="en-IN" dirty="0"/>
              <a:t>DATASET INFORMATION</a:t>
            </a:r>
          </a:p>
        </p:txBody>
      </p:sp>
      <p:sp>
        <p:nvSpPr>
          <p:cNvPr id="3" name="Content Placeholder 2">
            <a:extLst>
              <a:ext uri="{FF2B5EF4-FFF2-40B4-BE49-F238E27FC236}">
                <a16:creationId xmlns:a16="http://schemas.microsoft.com/office/drawing/2014/main" id="{4E51BBC8-1313-48B3-B83D-88ECB7729299}"/>
              </a:ext>
            </a:extLst>
          </p:cNvPr>
          <p:cNvSpPr>
            <a:spLocks noGrp="1"/>
          </p:cNvSpPr>
          <p:nvPr>
            <p:ph idx="1"/>
          </p:nvPr>
        </p:nvSpPr>
        <p:spPr>
          <a:xfrm>
            <a:off x="239092" y="1769244"/>
            <a:ext cx="5691191" cy="4966649"/>
          </a:xfrm>
        </p:spPr>
        <p:txBody>
          <a:bodyPr>
            <a:normAutofit/>
          </a:bodyPr>
          <a:lstStyle/>
          <a:p>
            <a:r>
              <a:rPr lang="en-IN" sz="2400" dirty="0"/>
              <a:t>Country Name : N</a:t>
            </a:r>
            <a:r>
              <a:rPr lang="en-IN" sz="2000" dirty="0"/>
              <a:t>ame of the country</a:t>
            </a:r>
          </a:p>
          <a:p>
            <a:r>
              <a:rPr lang="en-IN" sz="2400" dirty="0"/>
              <a:t>Regional Indicator : </a:t>
            </a:r>
            <a:r>
              <a:rPr lang="en-IN" sz="2000" dirty="0"/>
              <a:t>Country’s region</a:t>
            </a:r>
          </a:p>
          <a:p>
            <a:r>
              <a:rPr lang="en-IN" sz="2400" dirty="0"/>
              <a:t>Ladder score: </a:t>
            </a:r>
            <a:r>
              <a:rPr lang="en-IN" sz="2000" dirty="0"/>
              <a:t>Happiness index</a:t>
            </a:r>
          </a:p>
          <a:p>
            <a:r>
              <a:rPr lang="en-IN" sz="2400" dirty="0"/>
              <a:t>Standard error of ladder score: </a:t>
            </a:r>
            <a:r>
              <a:rPr lang="en-IN" sz="2000" dirty="0"/>
              <a:t>Standard error of happiness index</a:t>
            </a:r>
            <a:endParaRPr lang="en-IN" sz="2400" dirty="0"/>
          </a:p>
          <a:p>
            <a:r>
              <a:rPr lang="en-IN" sz="2400" dirty="0" err="1"/>
              <a:t>Upperwhisker</a:t>
            </a:r>
            <a:r>
              <a:rPr lang="en-IN" sz="2400" dirty="0"/>
              <a:t> : </a:t>
            </a:r>
            <a:r>
              <a:rPr lang="en-IN" sz="2000" dirty="0"/>
              <a:t>Ceiling limit of happiness index</a:t>
            </a:r>
          </a:p>
          <a:p>
            <a:r>
              <a:rPr lang="en-IN" sz="2400" dirty="0" err="1"/>
              <a:t>Lowerwhisker</a:t>
            </a:r>
            <a:r>
              <a:rPr lang="en-IN" sz="2400" dirty="0"/>
              <a:t>	</a:t>
            </a:r>
            <a:r>
              <a:rPr lang="en-IN" sz="2800" dirty="0"/>
              <a:t> : </a:t>
            </a:r>
            <a:r>
              <a:rPr lang="en-IN" sz="2000" dirty="0"/>
              <a:t>Floor limit of happiness index</a:t>
            </a:r>
            <a:endParaRPr lang="en-IN" sz="2400" dirty="0"/>
          </a:p>
          <a:p>
            <a:pPr marL="36900" indent="0">
              <a:buNone/>
            </a:pPr>
            <a:endParaRPr lang="en-IN" sz="2400" dirty="0"/>
          </a:p>
        </p:txBody>
      </p:sp>
      <p:sp>
        <p:nvSpPr>
          <p:cNvPr id="4" name="TextBox 3">
            <a:extLst>
              <a:ext uri="{FF2B5EF4-FFF2-40B4-BE49-F238E27FC236}">
                <a16:creationId xmlns:a16="http://schemas.microsoft.com/office/drawing/2014/main" id="{3AC98B5B-B79D-4693-BA99-23969E31F95D}"/>
              </a:ext>
            </a:extLst>
          </p:cNvPr>
          <p:cNvSpPr txBox="1"/>
          <p:nvPr/>
        </p:nvSpPr>
        <p:spPr>
          <a:xfrm>
            <a:off x="5930283" y="1706895"/>
            <a:ext cx="5770486" cy="5091345"/>
          </a:xfrm>
          <a:prstGeom prst="rect">
            <a:avLst/>
          </a:prstGeom>
          <a:effectLst>
            <a:outerShdw blurRad="25400" dir="17880000">
              <a:srgbClr val="000000">
                <a:alpha val="46000"/>
              </a:srgbClr>
            </a:outerShdw>
          </a:effectLst>
        </p:spPr>
        <p:txBody>
          <a:bodyPr vert="horz" lIns="91440" tIns="45720" rIns="91440" bIns="45720" rtlCol="0" anchor="t">
            <a:normAutofit fontScale="77500" lnSpcReduction="20000"/>
          </a:bodyPr>
          <a:lstStyle>
            <a:lvl1pPr marL="342900" indent="-306000" defTabSz="457200">
              <a:lnSpc>
                <a:spcPct val="110000"/>
              </a:lnSpc>
              <a:spcBef>
                <a:spcPct val="20000"/>
              </a:spcBef>
              <a:spcAft>
                <a:spcPts val="600"/>
              </a:spcAft>
              <a:buClr>
                <a:schemeClr val="tx2"/>
              </a:buClr>
              <a:buSzPct val="70000"/>
              <a:buFont typeface="Wingdings 2" charset="2"/>
              <a:buChar char=""/>
              <a:defRPr sz="2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1pPr>
            <a:lvl2pPr marL="720000" indent="-270000" defTabSz="457200">
              <a:spcBef>
                <a:spcPct val="20000"/>
              </a:spcBef>
              <a:spcAft>
                <a:spcPts val="600"/>
              </a:spcAft>
              <a:buClr>
                <a:schemeClr val="tx2"/>
              </a:buClr>
              <a:buSzPct val="70000"/>
              <a:buFont typeface="Wingdings 2" charset="2"/>
              <a:buChar char=""/>
              <a:defRPr sz="21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2pPr>
            <a:lvl3pPr marL="1026000" indent="-216000" defTabSz="457200">
              <a:spcBef>
                <a:spcPct val="20000"/>
              </a:spcBef>
              <a:spcAft>
                <a:spcPts val="600"/>
              </a:spcAft>
              <a:buClr>
                <a:schemeClr val="tx2"/>
              </a:buClr>
              <a:buSzPct val="70000"/>
              <a:buFont typeface="Wingdings 2" charset="2"/>
              <a:buChar char=""/>
              <a:defRPr>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3pPr>
            <a:lvl4pPr marL="1386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4pPr>
            <a:lvl5pPr marL="1674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5pPr>
            <a:lvl6pPr marL="20146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6pPr>
            <a:lvl7pPr marL="24018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7pPr>
            <a:lvl8pPr marL="27890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8pPr>
            <a:lvl9pPr marL="31062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9pPr>
          </a:lstStyle>
          <a:p>
            <a:r>
              <a:rPr lang="en-IN" sz="3400" dirty="0"/>
              <a:t>Logged GDP per capita</a:t>
            </a:r>
            <a:r>
              <a:rPr lang="en-IN" sz="2400" dirty="0"/>
              <a:t>: </a:t>
            </a:r>
            <a:r>
              <a:rPr lang="en-IN" sz="2900" dirty="0"/>
              <a:t>GDP per person in a country</a:t>
            </a:r>
            <a:endParaRPr lang="en-IN" sz="2400" dirty="0"/>
          </a:p>
          <a:p>
            <a:r>
              <a:rPr lang="en-IN" sz="3400" dirty="0"/>
              <a:t>Social support</a:t>
            </a:r>
            <a:r>
              <a:rPr lang="en-IN" sz="2400" dirty="0"/>
              <a:t>: </a:t>
            </a:r>
            <a:r>
              <a:rPr lang="en-IN" sz="2900" dirty="0"/>
              <a:t>Assistance and care provided by a country</a:t>
            </a:r>
            <a:endParaRPr lang="en-IN" sz="2200" dirty="0"/>
          </a:p>
          <a:p>
            <a:r>
              <a:rPr lang="en-IN" sz="3400" dirty="0"/>
              <a:t>Healthy life expectancy</a:t>
            </a:r>
            <a:r>
              <a:rPr lang="en-IN" dirty="0"/>
              <a:t>: </a:t>
            </a:r>
            <a:r>
              <a:rPr lang="en-IN" sz="2900" dirty="0"/>
              <a:t>Average life expectancy of humans in the country</a:t>
            </a:r>
            <a:endParaRPr lang="en-IN" dirty="0"/>
          </a:p>
          <a:p>
            <a:r>
              <a:rPr lang="en-IN" sz="3400" dirty="0"/>
              <a:t>Freedom to make life choices </a:t>
            </a:r>
          </a:p>
          <a:p>
            <a:r>
              <a:rPr lang="en-IN" sz="3400" dirty="0"/>
              <a:t>Generosity</a:t>
            </a:r>
            <a:r>
              <a:rPr lang="en-IN" sz="2600" dirty="0"/>
              <a:t>: </a:t>
            </a:r>
            <a:r>
              <a:rPr lang="en-US" sz="2900" dirty="0"/>
              <a:t>The quality of being kind by the nation’s population</a:t>
            </a:r>
            <a:endParaRPr lang="en-IN" dirty="0"/>
          </a:p>
          <a:p>
            <a:r>
              <a:rPr lang="en-IN" sz="3400" dirty="0"/>
              <a:t>Perceptions of corruption </a:t>
            </a:r>
            <a:r>
              <a:rPr lang="en-IN" sz="2600" dirty="0"/>
              <a:t>: </a:t>
            </a:r>
            <a:r>
              <a:rPr lang="en-US" sz="2000" b="0" i="0" dirty="0">
                <a:solidFill>
                  <a:srgbClr val="4D5156"/>
                </a:solidFill>
                <a:effectLst/>
                <a:latin typeface="arial" panose="020B0604020202020204" pitchFamily="34" charset="0"/>
              </a:rPr>
              <a:t> </a:t>
            </a:r>
            <a:r>
              <a:rPr lang="en-US" sz="2600" dirty="0"/>
              <a:t>Perceived levels of public sector corruption</a:t>
            </a:r>
            <a:endParaRPr lang="en-IN" sz="2500" dirty="0"/>
          </a:p>
          <a:p>
            <a:r>
              <a:rPr lang="en-IN" sz="3100" dirty="0"/>
              <a:t>Dystopia : </a:t>
            </a:r>
            <a:r>
              <a:rPr lang="en-IN" sz="2600" dirty="0"/>
              <a:t>Suffering and injustice in a nation</a:t>
            </a:r>
            <a:endParaRPr lang="en-IN" sz="3100" dirty="0"/>
          </a:p>
          <a:p>
            <a:endParaRPr lang="en-IN" dirty="0"/>
          </a:p>
        </p:txBody>
      </p:sp>
    </p:spTree>
    <p:extLst>
      <p:ext uri="{BB962C8B-B14F-4D97-AF65-F5344CB8AC3E}">
        <p14:creationId xmlns:p14="http://schemas.microsoft.com/office/powerpoint/2010/main" val="593622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0F6D-09D3-4ED6-881A-19F6DB891B23}"/>
              </a:ext>
            </a:extLst>
          </p:cNvPr>
          <p:cNvSpPr>
            <a:spLocks noGrp="1"/>
          </p:cNvSpPr>
          <p:nvPr>
            <p:ph type="title"/>
          </p:nvPr>
        </p:nvSpPr>
        <p:spPr/>
        <p:txBody>
          <a:bodyPr>
            <a:normAutofit fontScale="90000"/>
          </a:bodyPr>
          <a:lstStyle/>
          <a:p>
            <a:r>
              <a:rPr lang="en-IN" dirty="0"/>
              <a:t>REASON FOR CHOOSING THE DATASET</a:t>
            </a:r>
          </a:p>
        </p:txBody>
      </p:sp>
      <p:sp>
        <p:nvSpPr>
          <p:cNvPr id="3" name="Content Placeholder 2">
            <a:extLst>
              <a:ext uri="{FF2B5EF4-FFF2-40B4-BE49-F238E27FC236}">
                <a16:creationId xmlns:a16="http://schemas.microsoft.com/office/drawing/2014/main" id="{3853BC98-77C1-4F03-B563-7F63AD9C952F}"/>
              </a:ext>
            </a:extLst>
          </p:cNvPr>
          <p:cNvSpPr>
            <a:spLocks noGrp="1"/>
          </p:cNvSpPr>
          <p:nvPr>
            <p:ph idx="1"/>
          </p:nvPr>
        </p:nvSpPr>
        <p:spPr/>
        <p:txBody>
          <a:bodyPr/>
          <a:lstStyle/>
          <a:p>
            <a:r>
              <a:rPr lang="en-IN" dirty="0"/>
              <a:t>The reports sorts countries </a:t>
            </a:r>
            <a:r>
              <a:rPr lang="en-US" dirty="0"/>
              <a:t>by their subjective well-being and digs more deeply into how the social, urban and natural environments combine to affect happiness of the nations’ population.</a:t>
            </a:r>
            <a:r>
              <a:rPr lang="en-US" b="0" i="0" dirty="0">
                <a:solidFill>
                  <a:srgbClr val="303030"/>
                </a:solidFill>
                <a:effectLst/>
                <a:latin typeface="-apple-system"/>
              </a:rPr>
              <a:t>.</a:t>
            </a:r>
            <a:endParaRPr lang="en-IN" dirty="0"/>
          </a:p>
          <a:p>
            <a:r>
              <a:rPr lang="en-IN" dirty="0"/>
              <a:t>Considers multiple factors related to the happiness index</a:t>
            </a:r>
          </a:p>
          <a:p>
            <a:r>
              <a:rPr lang="en-IN" dirty="0"/>
              <a:t>Provides a global trend and maintains uniformity of data</a:t>
            </a:r>
          </a:p>
          <a:p>
            <a:r>
              <a:rPr lang="en-IN" dirty="0"/>
              <a:t>Data is clean since it is collected by trusted and informed sources</a:t>
            </a:r>
          </a:p>
          <a:p>
            <a:r>
              <a:rPr lang="en-IN" dirty="0"/>
              <a:t>Helps nations to make an improvement in mental health of the population</a:t>
            </a:r>
          </a:p>
          <a:p>
            <a:pPr marL="36900" indent="0">
              <a:buNone/>
            </a:pPr>
            <a:endParaRPr lang="en-IN" dirty="0"/>
          </a:p>
        </p:txBody>
      </p:sp>
    </p:spTree>
    <p:extLst>
      <p:ext uri="{BB962C8B-B14F-4D97-AF65-F5344CB8AC3E}">
        <p14:creationId xmlns:p14="http://schemas.microsoft.com/office/powerpoint/2010/main" val="1365156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89901-FAAD-4082-8E3C-D280E0757C39}"/>
              </a:ext>
            </a:extLst>
          </p:cNvPr>
          <p:cNvSpPr>
            <a:spLocks noGrp="1"/>
          </p:cNvSpPr>
          <p:nvPr>
            <p:ph type="title"/>
          </p:nvPr>
        </p:nvSpPr>
        <p:spPr>
          <a:xfrm>
            <a:off x="947909" y="613696"/>
            <a:ext cx="10353762" cy="1257300"/>
          </a:xfrm>
        </p:spPr>
        <p:txBody>
          <a:bodyPr/>
          <a:lstStyle/>
          <a:p>
            <a:r>
              <a:rPr lang="en-IN" dirty="0"/>
              <a:t>DESCRIPTIVE ANALYTICS ON DATA</a:t>
            </a:r>
          </a:p>
        </p:txBody>
      </p:sp>
      <p:sp>
        <p:nvSpPr>
          <p:cNvPr id="3" name="Content Placeholder 2">
            <a:extLst>
              <a:ext uri="{FF2B5EF4-FFF2-40B4-BE49-F238E27FC236}">
                <a16:creationId xmlns:a16="http://schemas.microsoft.com/office/drawing/2014/main" id="{B23089B0-EE34-45CF-A323-19CA01D7A42D}"/>
              </a:ext>
            </a:extLst>
          </p:cNvPr>
          <p:cNvSpPr>
            <a:spLocks noGrp="1"/>
          </p:cNvSpPr>
          <p:nvPr>
            <p:ph idx="1"/>
          </p:nvPr>
        </p:nvSpPr>
        <p:spPr>
          <a:xfrm>
            <a:off x="913795" y="2076450"/>
            <a:ext cx="10353762" cy="2914651"/>
          </a:xfrm>
        </p:spPr>
        <p:txBody>
          <a:bodyPr>
            <a:normAutofit/>
          </a:bodyPr>
          <a:lstStyle/>
          <a:p>
            <a:r>
              <a:rPr lang="en-US" dirty="0"/>
              <a:t>The World Happiness Report is a landmark survey of the state of global happiness that ranks 156 countries by how happy their citizens perceive themselves to be. </a:t>
            </a:r>
            <a:endParaRPr lang="en-IN" dirty="0"/>
          </a:p>
          <a:p>
            <a:r>
              <a:rPr lang="en-IN" dirty="0"/>
              <a:t>The following dataset gives us an information about the countries’ happiness index and the various factors related to the happiness score for the year 2020.</a:t>
            </a:r>
          </a:p>
          <a:p>
            <a:endParaRPr lang="en-IN" dirty="0"/>
          </a:p>
        </p:txBody>
      </p:sp>
      <p:sp>
        <p:nvSpPr>
          <p:cNvPr id="6" name="TextBox 5">
            <a:extLst>
              <a:ext uri="{FF2B5EF4-FFF2-40B4-BE49-F238E27FC236}">
                <a16:creationId xmlns:a16="http://schemas.microsoft.com/office/drawing/2014/main" id="{20C46782-5502-484F-A84E-2D02FC4CA515}"/>
              </a:ext>
            </a:extLst>
          </p:cNvPr>
          <p:cNvSpPr txBox="1"/>
          <p:nvPr/>
        </p:nvSpPr>
        <p:spPr>
          <a:xfrm>
            <a:off x="903147" y="4712353"/>
            <a:ext cx="10200443" cy="125730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defTabSz="457200">
              <a:lnSpc>
                <a:spcPct val="110000"/>
              </a:lnSpc>
              <a:spcBef>
                <a:spcPct val="20000"/>
              </a:spcBef>
              <a:spcAft>
                <a:spcPts val="600"/>
              </a:spcAft>
              <a:buClr>
                <a:schemeClr val="tx2"/>
              </a:buClr>
              <a:buSzPct val="70000"/>
              <a:buFont typeface="Wingdings 2" charset="2"/>
              <a:buChar char=""/>
              <a:defRPr sz="23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1pPr>
            <a:lvl2pPr marL="720000" indent="-270000" defTabSz="457200">
              <a:spcBef>
                <a:spcPct val="20000"/>
              </a:spcBef>
              <a:spcAft>
                <a:spcPts val="600"/>
              </a:spcAft>
              <a:buClr>
                <a:schemeClr val="tx2"/>
              </a:buClr>
              <a:buSzPct val="70000"/>
              <a:buFont typeface="Wingdings 2" charset="2"/>
              <a:buChar char=""/>
              <a:defRPr sz="21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2pPr>
            <a:lvl3pPr marL="1026000" indent="-216000" defTabSz="457200">
              <a:spcBef>
                <a:spcPct val="20000"/>
              </a:spcBef>
              <a:spcAft>
                <a:spcPts val="600"/>
              </a:spcAft>
              <a:buClr>
                <a:schemeClr val="tx2"/>
              </a:buClr>
              <a:buSzPct val="70000"/>
              <a:buFont typeface="Wingdings 2" charset="2"/>
              <a:buChar char=""/>
              <a:defRPr>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3pPr>
            <a:lvl4pPr marL="1386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4pPr>
            <a:lvl5pPr marL="1674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5pPr>
            <a:lvl6pPr marL="20146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6pPr>
            <a:lvl7pPr marL="24018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7pPr>
            <a:lvl8pPr marL="27890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8pPr>
            <a:lvl9pPr marL="31062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9pPr>
          </a:lstStyle>
          <a:p>
            <a:r>
              <a:rPr lang="en-IN" dirty="0"/>
              <a:t>The happiest countries as per the data are: Finland, Denmark, Switzerland, Iceland, Norway, Netherlands, Sweden, New Zealand, Austria and Luxembourg</a:t>
            </a:r>
          </a:p>
        </p:txBody>
      </p:sp>
      <p:sp>
        <p:nvSpPr>
          <p:cNvPr id="7" name="TextBox 6">
            <a:extLst>
              <a:ext uri="{FF2B5EF4-FFF2-40B4-BE49-F238E27FC236}">
                <a16:creationId xmlns:a16="http://schemas.microsoft.com/office/drawing/2014/main" id="{393687FD-5F40-42C4-A6A5-54C939AEDFFA}"/>
              </a:ext>
            </a:extLst>
          </p:cNvPr>
          <p:cNvSpPr txBox="1"/>
          <p:nvPr/>
        </p:nvSpPr>
        <p:spPr>
          <a:xfrm>
            <a:off x="903147" y="4720794"/>
            <a:ext cx="9250532" cy="1766702"/>
          </a:xfrm>
          <a:prstGeom prst="rect">
            <a:avLst/>
          </a:prstGeom>
          <a:effectLst>
            <a:outerShdw blurRad="25400" dir="17880000">
              <a:srgbClr val="000000">
                <a:alpha val="46000"/>
              </a:srgbClr>
            </a:outerShdw>
          </a:effectLst>
        </p:spPr>
        <p:txBody>
          <a:bodyPr vert="horz" lIns="91440" tIns="45720" rIns="91440" bIns="45720" rtlCol="0" anchor="t">
            <a:normAutofit/>
          </a:bodyPr>
          <a:lstStyle>
            <a:defPPr>
              <a:defRPr lang="en-US"/>
            </a:defPPr>
            <a:lvl1pPr marL="342900" indent="-306000" defTabSz="457200">
              <a:lnSpc>
                <a:spcPct val="110000"/>
              </a:lnSpc>
              <a:spcBef>
                <a:spcPct val="20000"/>
              </a:spcBef>
              <a:spcAft>
                <a:spcPts val="600"/>
              </a:spcAft>
              <a:buClr>
                <a:schemeClr val="tx2"/>
              </a:buClr>
              <a:buSzPct val="70000"/>
              <a:buFont typeface="Wingdings 2" charset="2"/>
              <a:buChar char=""/>
              <a:defRPr sz="23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1pPr>
            <a:lvl2pPr marL="720000" indent="-270000" defTabSz="457200">
              <a:spcBef>
                <a:spcPct val="20000"/>
              </a:spcBef>
              <a:spcAft>
                <a:spcPts val="600"/>
              </a:spcAft>
              <a:buClr>
                <a:schemeClr val="tx2"/>
              </a:buClr>
              <a:buSzPct val="70000"/>
              <a:buFont typeface="Wingdings 2" charset="2"/>
              <a:buChar char=""/>
              <a:defRPr sz="21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2pPr>
            <a:lvl3pPr marL="1026000" indent="-216000" defTabSz="457200">
              <a:spcBef>
                <a:spcPct val="20000"/>
              </a:spcBef>
              <a:spcAft>
                <a:spcPts val="600"/>
              </a:spcAft>
              <a:buClr>
                <a:schemeClr val="tx2"/>
              </a:buClr>
              <a:buSzPct val="70000"/>
              <a:buFont typeface="Wingdings 2" charset="2"/>
              <a:buChar char=""/>
              <a:defRPr>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3pPr>
            <a:lvl4pPr marL="1386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4pPr>
            <a:lvl5pPr marL="1674000" indent="-216000" defTabSz="457200">
              <a:spcBef>
                <a:spcPct val="20000"/>
              </a:spcBef>
              <a:spcAft>
                <a:spcPts val="600"/>
              </a:spcAft>
              <a:buClr>
                <a:schemeClr val="tx2"/>
              </a:buClr>
              <a:buSzPct val="70000"/>
              <a:buFont typeface="Wingdings 2" charset="2"/>
              <a:buChar char=""/>
              <a:defRPr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5pPr>
            <a:lvl6pPr marL="20146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6pPr>
            <a:lvl7pPr marL="24018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7pPr>
            <a:lvl8pPr marL="27890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8pPr>
            <a:lvl9pPr marL="3106200" indent="-228600" defTabSz="457200">
              <a:spcBef>
                <a:spcPct val="20000"/>
              </a:spcBef>
              <a:spcAft>
                <a:spcPts val="600"/>
              </a:spcAft>
              <a:buClr>
                <a:schemeClr val="tx2"/>
              </a:buClr>
              <a:buSzPct val="70000"/>
              <a:buFont typeface="Wingdings 2" charset="2"/>
              <a:buChar char=""/>
              <a:defRPr sz="14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defRPr>
            </a:lvl9pPr>
          </a:lstStyle>
          <a:p>
            <a:r>
              <a:rPr lang="en-IN" dirty="0"/>
              <a:t>On the contrary, the countries on the bottom of rankings are : India, Malawi, Yemen, Botswana, Tanzania, Central African Republic, Rwanda, Zimbabwe, South Sudan and Afghanistan</a:t>
            </a:r>
          </a:p>
          <a:p>
            <a:endParaRPr lang="en-IN" dirty="0"/>
          </a:p>
        </p:txBody>
      </p:sp>
      <p:pic>
        <p:nvPicPr>
          <p:cNvPr id="9" name="Picture 8">
            <a:extLst>
              <a:ext uri="{FF2B5EF4-FFF2-40B4-BE49-F238E27FC236}">
                <a16:creationId xmlns:a16="http://schemas.microsoft.com/office/drawing/2014/main" id="{027C190B-CD4B-4DB1-B534-FBA9E6525A4D}"/>
              </a:ext>
            </a:extLst>
          </p:cNvPr>
          <p:cNvPicPr>
            <a:picLocks noChangeAspect="1"/>
          </p:cNvPicPr>
          <p:nvPr/>
        </p:nvPicPr>
        <p:blipFill>
          <a:blip r:embed="rId2"/>
          <a:stretch>
            <a:fillRect/>
          </a:stretch>
        </p:blipFill>
        <p:spPr>
          <a:xfrm>
            <a:off x="2988260" y="741173"/>
            <a:ext cx="5890824" cy="3866405"/>
          </a:xfrm>
          <a:prstGeom prst="rect">
            <a:avLst/>
          </a:prstGeom>
        </p:spPr>
      </p:pic>
      <p:pic>
        <p:nvPicPr>
          <p:cNvPr id="11" name="Picture 10">
            <a:extLst>
              <a:ext uri="{FF2B5EF4-FFF2-40B4-BE49-F238E27FC236}">
                <a16:creationId xmlns:a16="http://schemas.microsoft.com/office/drawing/2014/main" id="{48352BC7-C1EC-4DE7-8AA6-0215396C492F}"/>
              </a:ext>
            </a:extLst>
          </p:cNvPr>
          <p:cNvPicPr>
            <a:picLocks noChangeAspect="1"/>
          </p:cNvPicPr>
          <p:nvPr/>
        </p:nvPicPr>
        <p:blipFill>
          <a:blip r:embed="rId3"/>
          <a:stretch>
            <a:fillRect/>
          </a:stretch>
        </p:blipFill>
        <p:spPr>
          <a:xfrm>
            <a:off x="2924512" y="759889"/>
            <a:ext cx="6400556" cy="3799360"/>
          </a:xfrm>
          <a:prstGeom prst="rect">
            <a:avLst/>
          </a:prstGeom>
        </p:spPr>
      </p:pic>
    </p:spTree>
    <p:extLst>
      <p:ext uri="{BB962C8B-B14F-4D97-AF65-F5344CB8AC3E}">
        <p14:creationId xmlns:p14="http://schemas.microsoft.com/office/powerpoint/2010/main" val="32151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88DE4-75FE-4548-9580-FFFD0FF92DB4}"/>
              </a:ext>
            </a:extLst>
          </p:cNvPr>
          <p:cNvSpPr>
            <a:spLocks noGrp="1"/>
          </p:cNvSpPr>
          <p:nvPr>
            <p:ph type="title"/>
          </p:nvPr>
        </p:nvSpPr>
        <p:spPr/>
        <p:txBody>
          <a:bodyPr/>
          <a:lstStyle/>
          <a:p>
            <a:r>
              <a:rPr lang="en-IN" dirty="0"/>
              <a:t>LIBRARIES USED</a:t>
            </a:r>
          </a:p>
        </p:txBody>
      </p:sp>
      <p:sp>
        <p:nvSpPr>
          <p:cNvPr id="3" name="Content Placeholder 2">
            <a:extLst>
              <a:ext uri="{FF2B5EF4-FFF2-40B4-BE49-F238E27FC236}">
                <a16:creationId xmlns:a16="http://schemas.microsoft.com/office/drawing/2014/main" id="{51F43163-E969-4BE8-84CF-3CE995D18D84}"/>
              </a:ext>
            </a:extLst>
          </p:cNvPr>
          <p:cNvSpPr>
            <a:spLocks noGrp="1"/>
          </p:cNvSpPr>
          <p:nvPr>
            <p:ph idx="1"/>
          </p:nvPr>
        </p:nvSpPr>
        <p:spPr>
          <a:effectLst>
            <a:outerShdw blurRad="25400" dir="17880000">
              <a:srgbClr val="000000">
                <a:alpha val="46000"/>
              </a:srgbClr>
            </a:outerShdw>
          </a:effectLst>
        </p:spPr>
        <p:txBody>
          <a:bodyPr vert="horz" lIns="91440" tIns="45720" rIns="91440" bIns="45720" rtlCol="0" anchor="t">
            <a:normAutofit fontScale="92500" lnSpcReduction="20000"/>
          </a:bodyPr>
          <a:lstStyle/>
          <a:p>
            <a:pPr marL="36900" indent="0">
              <a:buNone/>
            </a:pPr>
            <a:r>
              <a:rPr lang="en-IN" sz="3000" b="1" dirty="0"/>
              <a:t>Mathematical Calculations and Interpretation</a:t>
            </a:r>
          </a:p>
          <a:p>
            <a:r>
              <a:rPr lang="en-IN" dirty="0"/>
              <a:t>Pandas</a:t>
            </a:r>
          </a:p>
          <a:p>
            <a:r>
              <a:rPr lang="en-IN" dirty="0" err="1"/>
              <a:t>Numpy</a:t>
            </a:r>
            <a:endParaRPr lang="en-IN" dirty="0"/>
          </a:p>
          <a:p>
            <a:r>
              <a:rPr lang="en-IN" dirty="0"/>
              <a:t>Input Output</a:t>
            </a:r>
          </a:p>
          <a:p>
            <a:r>
              <a:rPr lang="en-IN" dirty="0" err="1"/>
              <a:t>SKLearn</a:t>
            </a:r>
            <a:endParaRPr lang="en-IN" dirty="0"/>
          </a:p>
          <a:p>
            <a:pPr marL="36900" indent="0">
              <a:buNone/>
            </a:pPr>
            <a:r>
              <a:rPr lang="en-IN" sz="3000" b="1" dirty="0"/>
              <a:t>Data Visualization </a:t>
            </a:r>
          </a:p>
          <a:p>
            <a:r>
              <a:rPr lang="en-IN" dirty="0"/>
              <a:t>matplotlib</a:t>
            </a:r>
          </a:p>
          <a:p>
            <a:r>
              <a:rPr lang="en-IN" dirty="0"/>
              <a:t>seaborn</a:t>
            </a:r>
          </a:p>
          <a:p>
            <a:endParaRPr lang="en-IN" dirty="0"/>
          </a:p>
        </p:txBody>
      </p:sp>
    </p:spTree>
    <p:extLst>
      <p:ext uri="{BB962C8B-B14F-4D97-AF65-F5344CB8AC3E}">
        <p14:creationId xmlns:p14="http://schemas.microsoft.com/office/powerpoint/2010/main" val="145760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A08989-2CB2-421E-9837-76F27D9AD100}"/>
              </a:ext>
            </a:extLst>
          </p:cNvPr>
          <p:cNvSpPr>
            <a:spLocks noGrp="1"/>
          </p:cNvSpPr>
          <p:nvPr>
            <p:ph idx="1"/>
          </p:nvPr>
        </p:nvSpPr>
        <p:spPr>
          <a:xfrm>
            <a:off x="8661358" y="1513644"/>
            <a:ext cx="3530642" cy="5344356"/>
          </a:xfrm>
        </p:spPr>
        <p:txBody>
          <a:bodyPr>
            <a:normAutofit fontScale="85000" lnSpcReduction="20000"/>
          </a:bodyPr>
          <a:lstStyle/>
          <a:p>
            <a:pPr marL="36900" indent="0">
              <a:buNone/>
            </a:pPr>
            <a:r>
              <a:rPr lang="en-IN" dirty="0"/>
              <a:t>import </a:t>
            </a:r>
            <a:r>
              <a:rPr lang="en-IN" dirty="0" err="1"/>
              <a:t>numpy</a:t>
            </a:r>
            <a:r>
              <a:rPr lang="en-IN" dirty="0"/>
              <a:t> as np</a:t>
            </a:r>
          </a:p>
          <a:p>
            <a:pPr marL="36900" indent="0">
              <a:buNone/>
            </a:pPr>
            <a:r>
              <a:rPr lang="en-IN" dirty="0"/>
              <a:t>import pandas as pd</a:t>
            </a:r>
          </a:p>
          <a:p>
            <a:pPr marL="36900" indent="0">
              <a:buNone/>
            </a:pPr>
            <a:r>
              <a:rPr lang="en-IN" dirty="0"/>
              <a:t>import </a:t>
            </a:r>
            <a:r>
              <a:rPr lang="en-IN" dirty="0" err="1"/>
              <a:t>matplotlib.pyplot</a:t>
            </a:r>
            <a:r>
              <a:rPr lang="en-IN" dirty="0"/>
              <a:t> as </a:t>
            </a:r>
            <a:r>
              <a:rPr lang="en-IN" dirty="0" err="1"/>
              <a:t>plt</a:t>
            </a:r>
            <a:endParaRPr lang="en-IN" dirty="0"/>
          </a:p>
          <a:p>
            <a:pPr marL="36900" indent="0">
              <a:buNone/>
            </a:pPr>
            <a:r>
              <a:rPr lang="en-IN" dirty="0"/>
              <a:t>from </a:t>
            </a:r>
            <a:r>
              <a:rPr lang="en-IN" dirty="0" err="1"/>
              <a:t>sklearn.linear_model</a:t>
            </a:r>
            <a:r>
              <a:rPr lang="en-IN" dirty="0"/>
              <a:t> import </a:t>
            </a:r>
            <a:r>
              <a:rPr lang="en-IN" dirty="0" err="1"/>
              <a:t>LinearRegression</a:t>
            </a:r>
            <a:endParaRPr lang="en-IN" dirty="0"/>
          </a:p>
          <a:p>
            <a:pPr marL="36900" indent="0">
              <a:buNone/>
            </a:pPr>
            <a:r>
              <a:rPr lang="en-IN" dirty="0"/>
              <a:t>from seaborn import heatmap</a:t>
            </a:r>
          </a:p>
          <a:p>
            <a:pPr marL="36900" indent="0">
              <a:buNone/>
            </a:pPr>
            <a:r>
              <a:rPr lang="en-IN" dirty="0"/>
              <a:t>from matplotlib import </a:t>
            </a:r>
            <a:r>
              <a:rPr lang="en-IN" dirty="0" err="1"/>
              <a:t>rcParams</a:t>
            </a:r>
            <a:endParaRPr lang="en-IN" dirty="0"/>
          </a:p>
          <a:p>
            <a:pPr marL="36900" indent="0">
              <a:buNone/>
            </a:pPr>
            <a:r>
              <a:rPr lang="en-IN" dirty="0"/>
              <a:t>import seaborn as </a:t>
            </a:r>
            <a:r>
              <a:rPr lang="en-IN" dirty="0" err="1"/>
              <a:t>sns</a:t>
            </a:r>
            <a:endParaRPr lang="en-IN" dirty="0"/>
          </a:p>
          <a:p>
            <a:pPr marL="36900" indent="0">
              <a:buNone/>
            </a:pPr>
            <a:endParaRPr lang="en-IN" dirty="0"/>
          </a:p>
          <a:p>
            <a:pPr marL="36900" indent="0">
              <a:buNone/>
            </a:pPr>
            <a:endParaRPr lang="en-IN" dirty="0"/>
          </a:p>
          <a:p>
            <a:pPr marL="36900" indent="0">
              <a:buNone/>
            </a:pPr>
            <a:r>
              <a:rPr lang="en-IN" dirty="0"/>
              <a:t>df = </a:t>
            </a:r>
            <a:r>
              <a:rPr lang="en-IN" dirty="0" err="1"/>
              <a:t>pd.read_csv</a:t>
            </a:r>
            <a:r>
              <a:rPr lang="en-IN" dirty="0"/>
              <a:t>(r"2020.csv")</a:t>
            </a:r>
          </a:p>
          <a:p>
            <a:pPr marL="36900" indent="0">
              <a:buNone/>
            </a:pPr>
            <a:r>
              <a:rPr lang="en-IN" dirty="0"/>
              <a:t>df</a:t>
            </a:r>
          </a:p>
        </p:txBody>
      </p:sp>
      <p:pic>
        <p:nvPicPr>
          <p:cNvPr id="5" name="Picture 4">
            <a:extLst>
              <a:ext uri="{FF2B5EF4-FFF2-40B4-BE49-F238E27FC236}">
                <a16:creationId xmlns:a16="http://schemas.microsoft.com/office/drawing/2014/main" id="{8CE619ED-E7C9-47B6-9EE6-1A9390127BB2}"/>
              </a:ext>
            </a:extLst>
          </p:cNvPr>
          <p:cNvPicPr>
            <a:picLocks noChangeAspect="1"/>
          </p:cNvPicPr>
          <p:nvPr/>
        </p:nvPicPr>
        <p:blipFill rotWithShape="1">
          <a:blip r:embed="rId2"/>
          <a:srcRect r="6600"/>
          <a:stretch/>
        </p:blipFill>
        <p:spPr>
          <a:xfrm>
            <a:off x="82858" y="1959175"/>
            <a:ext cx="8578500" cy="4441626"/>
          </a:xfrm>
          <a:prstGeom prst="rect">
            <a:avLst/>
          </a:prstGeom>
        </p:spPr>
      </p:pic>
      <p:sp>
        <p:nvSpPr>
          <p:cNvPr id="6" name="Title 1">
            <a:extLst>
              <a:ext uri="{FF2B5EF4-FFF2-40B4-BE49-F238E27FC236}">
                <a16:creationId xmlns:a16="http://schemas.microsoft.com/office/drawing/2014/main" id="{032C39D7-3FBC-4F65-9FF0-9F2BFB3591DD}"/>
              </a:ext>
            </a:extLst>
          </p:cNvPr>
          <p:cNvSpPr>
            <a:spLocks noGrp="1"/>
          </p:cNvSpPr>
          <p:nvPr>
            <p:ph type="title"/>
          </p:nvPr>
        </p:nvSpPr>
        <p:spPr>
          <a:xfrm>
            <a:off x="919119" y="256344"/>
            <a:ext cx="10353762" cy="1257300"/>
          </a:xfrm>
        </p:spPr>
        <p:txBody>
          <a:bodyPr/>
          <a:lstStyle/>
          <a:p>
            <a:r>
              <a:rPr lang="en-IN" dirty="0"/>
              <a:t>LOADING DATA INTO DATA FRAME</a:t>
            </a:r>
          </a:p>
        </p:txBody>
      </p:sp>
    </p:spTree>
    <p:extLst>
      <p:ext uri="{BB962C8B-B14F-4D97-AF65-F5344CB8AC3E}">
        <p14:creationId xmlns:p14="http://schemas.microsoft.com/office/powerpoint/2010/main" val="3228820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94B223-791D-44DD-BC28-D166F37DED98}"/>
              </a:ext>
            </a:extLst>
          </p:cNvPr>
          <p:cNvSpPr>
            <a:spLocks noGrp="1"/>
          </p:cNvSpPr>
          <p:nvPr>
            <p:ph idx="1"/>
          </p:nvPr>
        </p:nvSpPr>
        <p:spPr>
          <a:xfrm>
            <a:off x="1421584" y="6018521"/>
            <a:ext cx="1500931" cy="675628"/>
          </a:xfrm>
          <a:effectLst>
            <a:outerShdw blurRad="25400" dir="17880000">
              <a:srgbClr val="000000">
                <a:alpha val="46000"/>
              </a:srgbClr>
            </a:outerShdw>
          </a:effectLst>
        </p:spPr>
        <p:txBody>
          <a:bodyPr vert="horz" lIns="91440" tIns="45720" rIns="91440" bIns="45720" rtlCol="0" anchor="t">
            <a:normAutofit/>
          </a:bodyPr>
          <a:lstStyle/>
          <a:p>
            <a:pPr marL="36900" indent="0">
              <a:buNone/>
            </a:pPr>
            <a:r>
              <a:rPr lang="en-IN" sz="2800" dirty="0"/>
              <a:t>df.info()</a:t>
            </a:r>
          </a:p>
        </p:txBody>
      </p:sp>
      <p:pic>
        <p:nvPicPr>
          <p:cNvPr id="5" name="Picture 4">
            <a:extLst>
              <a:ext uri="{FF2B5EF4-FFF2-40B4-BE49-F238E27FC236}">
                <a16:creationId xmlns:a16="http://schemas.microsoft.com/office/drawing/2014/main" id="{64CA2E6D-41E0-4298-A20F-DA758FF836DC}"/>
              </a:ext>
            </a:extLst>
          </p:cNvPr>
          <p:cNvPicPr>
            <a:picLocks noChangeAspect="1"/>
          </p:cNvPicPr>
          <p:nvPr/>
        </p:nvPicPr>
        <p:blipFill rotWithShape="1">
          <a:blip r:embed="rId2"/>
          <a:srcRect l="23592" t="19922" r="27622" b="24026"/>
          <a:stretch/>
        </p:blipFill>
        <p:spPr>
          <a:xfrm>
            <a:off x="3045042" y="1455939"/>
            <a:ext cx="8105312" cy="5238210"/>
          </a:xfrm>
          <a:prstGeom prst="rect">
            <a:avLst/>
          </a:prstGeom>
        </p:spPr>
      </p:pic>
      <p:sp>
        <p:nvSpPr>
          <p:cNvPr id="6" name="Title 1">
            <a:extLst>
              <a:ext uri="{FF2B5EF4-FFF2-40B4-BE49-F238E27FC236}">
                <a16:creationId xmlns:a16="http://schemas.microsoft.com/office/drawing/2014/main" id="{F31E4056-DF30-4662-B4C6-16813307A3DA}"/>
              </a:ext>
            </a:extLst>
          </p:cNvPr>
          <p:cNvSpPr>
            <a:spLocks noGrp="1"/>
          </p:cNvSpPr>
          <p:nvPr>
            <p:ph type="title"/>
          </p:nvPr>
        </p:nvSpPr>
        <p:spPr>
          <a:xfrm>
            <a:off x="572890" y="163851"/>
            <a:ext cx="10353762" cy="1257300"/>
          </a:xfrm>
        </p:spPr>
        <p:txBody>
          <a:bodyPr/>
          <a:lstStyle/>
          <a:p>
            <a:r>
              <a:rPr lang="en-IN" dirty="0"/>
              <a:t>CHECKING THE DATA TYPES</a:t>
            </a:r>
          </a:p>
        </p:txBody>
      </p:sp>
    </p:spTree>
    <p:extLst>
      <p:ext uri="{BB962C8B-B14F-4D97-AF65-F5344CB8AC3E}">
        <p14:creationId xmlns:p14="http://schemas.microsoft.com/office/powerpoint/2010/main" val="1600808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F0810-3A77-4392-BACD-5F1488B949C2}"/>
              </a:ext>
            </a:extLst>
          </p:cNvPr>
          <p:cNvSpPr>
            <a:spLocks noGrp="1"/>
          </p:cNvSpPr>
          <p:nvPr>
            <p:ph type="title"/>
          </p:nvPr>
        </p:nvSpPr>
        <p:spPr>
          <a:xfrm>
            <a:off x="843076" y="352147"/>
            <a:ext cx="10353762" cy="1257300"/>
          </a:xfrm>
        </p:spPr>
        <p:txBody>
          <a:bodyPr/>
          <a:lstStyle/>
          <a:p>
            <a:r>
              <a:rPr lang="en-IN" dirty="0"/>
              <a:t>COLOUMNS IN DATASET</a:t>
            </a:r>
          </a:p>
        </p:txBody>
      </p:sp>
      <p:sp>
        <p:nvSpPr>
          <p:cNvPr id="3" name="Content Placeholder 2">
            <a:extLst>
              <a:ext uri="{FF2B5EF4-FFF2-40B4-BE49-F238E27FC236}">
                <a16:creationId xmlns:a16="http://schemas.microsoft.com/office/drawing/2014/main" id="{9E944BFE-D2ED-4F8B-B88F-E5399DC1D275}"/>
              </a:ext>
            </a:extLst>
          </p:cNvPr>
          <p:cNvSpPr>
            <a:spLocks noGrp="1"/>
          </p:cNvSpPr>
          <p:nvPr>
            <p:ph idx="1"/>
          </p:nvPr>
        </p:nvSpPr>
        <p:spPr>
          <a:xfrm>
            <a:off x="212459" y="1676956"/>
            <a:ext cx="4128722" cy="1332574"/>
          </a:xfrm>
          <a:effectLst>
            <a:outerShdw blurRad="25400" dir="17880000">
              <a:srgbClr val="000000">
                <a:alpha val="46000"/>
              </a:srgbClr>
            </a:outerShdw>
          </a:effectLst>
        </p:spPr>
        <p:txBody>
          <a:bodyPr vert="horz" lIns="91440" tIns="45720" rIns="91440" bIns="45720" rtlCol="0" anchor="t">
            <a:normAutofit fontScale="77500" lnSpcReduction="20000"/>
          </a:bodyPr>
          <a:lstStyle/>
          <a:p>
            <a:pPr marL="36900" indent="0">
              <a:buNone/>
            </a:pPr>
            <a:r>
              <a:rPr lang="en-IN" dirty="0"/>
              <a:t>columns = </a:t>
            </a:r>
            <a:r>
              <a:rPr lang="en-IN" dirty="0" err="1"/>
              <a:t>df.columns</a:t>
            </a:r>
            <a:br>
              <a:rPr lang="en-IN" dirty="0"/>
            </a:br>
            <a:r>
              <a:rPr lang="en-IN" dirty="0" err="1"/>
              <a:t>columns_df</a:t>
            </a:r>
            <a:r>
              <a:rPr lang="en-IN" dirty="0"/>
              <a:t> = </a:t>
            </a:r>
            <a:r>
              <a:rPr lang="en-IN" dirty="0" err="1"/>
              <a:t>pd.DataFrame</a:t>
            </a:r>
            <a:r>
              <a:rPr lang="en-IN" dirty="0"/>
              <a:t>({"</a:t>
            </a:r>
            <a:r>
              <a:rPr lang="en-IN" dirty="0" err="1"/>
              <a:t>names":columns</a:t>
            </a:r>
            <a:r>
              <a:rPr lang="en-IN" dirty="0"/>
              <a:t>})</a:t>
            </a:r>
            <a:br>
              <a:rPr lang="en-IN" dirty="0"/>
            </a:br>
            <a:r>
              <a:rPr lang="en-IN" dirty="0"/>
              <a:t>print("All columns in our dataset")</a:t>
            </a:r>
            <a:br>
              <a:rPr lang="en-IN" dirty="0"/>
            </a:br>
            <a:r>
              <a:rPr lang="en-IN" dirty="0" err="1"/>
              <a:t>columns_df</a:t>
            </a:r>
            <a:endParaRPr lang="en-IN" dirty="0"/>
          </a:p>
        </p:txBody>
      </p:sp>
      <p:pic>
        <p:nvPicPr>
          <p:cNvPr id="7" name="Picture 6">
            <a:extLst>
              <a:ext uri="{FF2B5EF4-FFF2-40B4-BE49-F238E27FC236}">
                <a16:creationId xmlns:a16="http://schemas.microsoft.com/office/drawing/2014/main" id="{8FEAF891-CA97-4ABF-A192-85F2E614ED28}"/>
              </a:ext>
            </a:extLst>
          </p:cNvPr>
          <p:cNvPicPr>
            <a:picLocks noChangeAspect="1"/>
          </p:cNvPicPr>
          <p:nvPr/>
        </p:nvPicPr>
        <p:blipFill rotWithShape="1">
          <a:blip r:embed="rId2"/>
          <a:srcRect l="11073" t="10310" r="58781" b="16278"/>
          <a:stretch/>
        </p:blipFill>
        <p:spPr>
          <a:xfrm>
            <a:off x="3942582" y="1437258"/>
            <a:ext cx="3843134" cy="5264388"/>
          </a:xfrm>
          <a:prstGeom prst="rect">
            <a:avLst/>
          </a:prstGeom>
        </p:spPr>
      </p:pic>
    </p:spTree>
    <p:extLst>
      <p:ext uri="{BB962C8B-B14F-4D97-AF65-F5344CB8AC3E}">
        <p14:creationId xmlns:p14="http://schemas.microsoft.com/office/powerpoint/2010/main" val="22210843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TM03090434[[fn=Wood Type]]</Template>
  <TotalTime>1772</TotalTime>
  <Words>910</Words>
  <Application>Microsoft Office PowerPoint</Application>
  <PresentationFormat>Widescreen</PresentationFormat>
  <Paragraphs>83</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-apple-system</vt:lpstr>
      <vt:lpstr>Arial</vt:lpstr>
      <vt:lpstr>Arial</vt:lpstr>
      <vt:lpstr>Arial Nova</vt:lpstr>
      <vt:lpstr>Arial Nova Light</vt:lpstr>
      <vt:lpstr>Inter</vt:lpstr>
      <vt:lpstr>Wingdings 2</vt:lpstr>
      <vt:lpstr>SlateVTI</vt:lpstr>
      <vt:lpstr>Advanced Business Analytics</vt:lpstr>
      <vt:lpstr>PowerPoint Presentation</vt:lpstr>
      <vt:lpstr>DATASET INFORMATION</vt:lpstr>
      <vt:lpstr>REASON FOR CHOOSING THE DATASET</vt:lpstr>
      <vt:lpstr>DESCRIPTIVE ANALYTICS ON DATA</vt:lpstr>
      <vt:lpstr>LIBRARIES USED</vt:lpstr>
      <vt:lpstr>LOADING DATA INTO DATA FRAME</vt:lpstr>
      <vt:lpstr>CHECKING THE DATA TYPES</vt:lpstr>
      <vt:lpstr>COLOUMNS IN DATASET</vt:lpstr>
      <vt:lpstr>DESCRIPTION OF DATASET</vt:lpstr>
      <vt:lpstr>DATA VISUALIZATION</vt:lpstr>
      <vt:lpstr>CORRELATION BETWEEN TWO PARAMETERS </vt:lpstr>
      <vt:lpstr>HAPPINESS SCORE VS MULTIPLE FACTORS</vt:lpstr>
      <vt:lpstr>PowerPoint Presentation</vt:lpstr>
      <vt:lpstr>PowerPoint Presentation</vt:lpstr>
      <vt:lpstr>INTERPRETATIONS</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Business Analytics</dc:title>
  <dc:creator>Neerav Talreja</dc:creator>
  <cp:lastModifiedBy>Ayushi Derhgawen</cp:lastModifiedBy>
  <cp:revision>36</cp:revision>
  <dcterms:created xsi:type="dcterms:W3CDTF">2020-10-06T11:44:10Z</dcterms:created>
  <dcterms:modified xsi:type="dcterms:W3CDTF">2020-10-07T17:22:15Z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